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4"/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79">
          <p15:clr>
            <a:srgbClr val="9AA0A6"/>
          </p15:clr>
        </p15:guide>
        <p15:guide id="2" orient="horz" pos="3240">
          <p15:clr>
            <a:srgbClr val="9AA0A6"/>
          </p15:clr>
        </p15:guide>
        <p15:guide id="3" pos="5669">
          <p15:clr>
            <a:srgbClr val="9AA0A6"/>
          </p15:clr>
        </p15:guide>
        <p15:guide id="4" orient="horz" pos="1539">
          <p15:clr>
            <a:srgbClr val="9AA0A6"/>
          </p15:clr>
        </p15:guide>
        <p15:guide id="5" pos="1386">
          <p15:clr>
            <a:srgbClr val="9AA0A6"/>
          </p15:clr>
        </p15:guide>
        <p15:guide id="6" pos="157">
          <p15:clr>
            <a:srgbClr val="9AA0A6"/>
          </p15:clr>
        </p15:guide>
        <p15:guide id="7" orient="horz" pos="2493">
          <p15:clr>
            <a:srgbClr val="9AA0A6"/>
          </p15:clr>
        </p15:guide>
        <p15:guide id="8" orient="horz" pos="1073">
          <p15:clr>
            <a:srgbClr val="9AA0A6"/>
          </p15:clr>
        </p15:guide>
        <p15:guide id="9" orient="horz" pos="2891">
          <p15:clr>
            <a:srgbClr val="9AA0A6"/>
          </p15:clr>
        </p15:guide>
        <p15:guide id="10" pos="4535">
          <p15:clr>
            <a:srgbClr val="9AA0A6"/>
          </p15:clr>
        </p15:guide>
        <p15:guide id="11" pos="850">
          <p15:clr>
            <a:srgbClr val="9AA0A6"/>
          </p15:clr>
        </p15:guide>
        <p15:guide id="12" pos="1386">
          <p15:clr>
            <a:srgbClr val="747775"/>
          </p15:clr>
        </p15:guide>
        <p15:guide id="13" pos="1914">
          <p15:clr>
            <a:srgbClr val="747775"/>
          </p15:clr>
        </p15:guide>
        <p15:guide id="14" pos="38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79"/>
        <p:guide pos="3240" orient="horz"/>
        <p:guide pos="5669"/>
        <p:guide pos="1539" orient="horz"/>
        <p:guide pos="1386"/>
        <p:guide pos="157"/>
        <p:guide pos="2493" orient="horz"/>
        <p:guide pos="1073" orient="horz"/>
        <p:guide pos="2891" orient="horz"/>
        <p:guide pos="4535"/>
        <p:guide pos="850"/>
        <p:guide pos="1386"/>
        <p:guide pos="1914"/>
        <p:guide pos="38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5ff2afc73_3_2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c5ff2afc73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c5ff2afc73_3_2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L'estudiant està acompanyat, en tot moment, per professorat especialitzat que té com a funcions principals el disseny, l'orientació i la dinamització i l'avaluació de tot el seu procés educatiu.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Hi ha tres perfils docents –professorat, professorat col·laborador i tutor/a–, que treballen conjuntament per assegurar un procés d'aprenentatge de qualitat. A més, el/la director/a de programa assegura l'actualitat i l’adequació del perfil competencial de la titulació, la coherència acadèmica i metodològica del programa, i coordina el professorat responsable de l’assignatura (PRA) promovent els consensos.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5ff2afc73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c5ff2afc73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El/La tutor/a orienta l'estudiant en la selecció d'un itinerari acadèmic personalitzat durant tota l'experiència a la UOC.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7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c5ff2afc73_5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c5ff2afc73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El professorat responsable d’assignatura dissenya l'assignatura, n'assegura la qualitat i coordina el professorat col·laborador.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Les seves principals funcions són:</a:t>
            </a:r>
            <a:endParaRPr sz="1200">
              <a:solidFill>
                <a:srgbClr val="02006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Dissenyar l’assignatura i prendre decisions acadèmiques.</a:t>
            </a:r>
            <a:endParaRPr sz="1200">
              <a:solidFill>
                <a:srgbClr val="02006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Actualitzar-se de manera continuada en el seu àmbit d’expertesa i liderar la innovació docent.</a:t>
            </a:r>
            <a:endParaRPr sz="1200">
              <a:solidFill>
                <a:srgbClr val="02006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Fer el seguiment de l’acció docent.</a:t>
            </a:r>
            <a:endParaRPr sz="1200">
              <a:solidFill>
                <a:srgbClr val="02006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Valorar els resultats de l’acció docent i avaluar el disseny de l’assignatura.</a:t>
            </a:r>
            <a:endParaRPr sz="1200">
              <a:solidFill>
                <a:srgbClr val="02006A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Liderar i treballar de manera col·lectiva amb el professorat col·laborador (PC) per establir el procés d’ensenyament-aprenentatge de l’assignatura.</a:t>
            </a:r>
            <a:endParaRPr sz="1200">
              <a:solidFill>
                <a:srgbClr val="02006A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5ff2afc73_5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c5ff2afc73_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 professorat col·laborador orienta, fa el seguiment i guia el procés d'aprenentatge de l'estudiant en el marc d'una assignatura.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Les seves principals funcions són: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●Avaluar els aprenentatges dels estudiants i proporcionar un </a:t>
            </a:r>
            <a:r>
              <a:rPr i="1" lang="ca" sz="1200">
                <a:solidFill>
                  <a:srgbClr val="02006A"/>
                </a:solidFill>
              </a:rPr>
              <a:t>feedback </a:t>
            </a:r>
            <a:r>
              <a:rPr lang="ca" sz="1200">
                <a:solidFill>
                  <a:srgbClr val="02006A"/>
                </a:solidFill>
              </a:rPr>
              <a:t>formatiu.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●Formar-se i actualitzar-se en l’àmbit de la docència en línia i en el seu àmbit de coneixement.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●Seguir i dinamitzar l’aula i el procés d’aprenentatge de l’estudiant.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●Avaluar l’acció docent i participar en la millora de l’assignatura.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●Contribuir a la planificació del procés d’ensenyament-aprenentatge sota la direcció del PRA.</a:t>
            </a:r>
            <a:endParaRPr sz="1200">
              <a:solidFill>
                <a:srgbClr val="02006A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7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L’avaluació a la UOC s’estructura mitjançant l’avaluació contínua i l’avaluació final. També hi ha models d’avaluació específics per a les pràctiques externes, els treballs finals de grau i de màster i els projectes finals de postgrau.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L'avaluació contínua (AC) es duu a terme durant el semestre. És l'eix fonamental del model educatiu de la UOC i és aplicable a totes les assignatures dels programes formatius que la UOC ofereix. El seguiment de l'AC és el model d'avaluació recomanat per la UOC i el que s'ajusta millor al perfil dels seus estudiants. També facilita l’assoliment progressiu de les competències.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Al final del semestre s’obté una nota final de l’avaluació contínua d’acord amb les competències i els coneixements assolits.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Segons el model d’avaluació de l’assignatura la nota final de l’avaluació contínua es pot complementar amb una prova final (pot ser una prova de síntesi o un examen per avaluar l’assignatura globalment).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 retorn formatiu (</a:t>
            </a:r>
            <a:r>
              <a:rPr i="1" lang="ca" sz="1200">
                <a:solidFill>
                  <a:srgbClr val="02006A"/>
                </a:solidFill>
              </a:rPr>
              <a:t>feedback</a:t>
            </a:r>
            <a:r>
              <a:rPr lang="ca" sz="1200">
                <a:solidFill>
                  <a:srgbClr val="02006A"/>
                </a:solidFill>
              </a:rPr>
              <a:t>) permet a l’estudiant saber quines competències ha desenvolupat i quins objectius ha assolit, quins li manca assolir i què ha de fer per aconseguir-ho.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 </a:t>
            </a:r>
            <a:r>
              <a:rPr i="1" lang="ca" sz="1200">
                <a:solidFill>
                  <a:srgbClr val="02006A"/>
                </a:solidFill>
              </a:rPr>
              <a:t>feedback</a:t>
            </a:r>
            <a:r>
              <a:rPr lang="ca" sz="1200">
                <a:solidFill>
                  <a:srgbClr val="02006A"/>
                </a:solidFill>
              </a:rPr>
              <a:t> es planifica abans de començar el curs i forma part del disseny de l’assignatura. Es defineix d’acord amb el tipus d’activitats que es plantegen.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 </a:t>
            </a:r>
            <a:r>
              <a:rPr i="1" lang="ca" sz="1200">
                <a:solidFill>
                  <a:srgbClr val="02006A"/>
                </a:solidFill>
              </a:rPr>
              <a:t>feedback </a:t>
            </a:r>
            <a:r>
              <a:rPr lang="ca" sz="1200">
                <a:solidFill>
                  <a:srgbClr val="02006A"/>
                </a:solidFill>
              </a:rPr>
              <a:t>es proporciona a l’estudiant al llarg del semestre, a mesura que fa les diferents tasques o activitats.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Pot venir del docent, dels companys, d’experts externs o de l’autoavaluació. Ha de mostrar de manera motivadora les correccions i fer preguntes i suggeriments orientats a la millora. 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c5ff2afc73_3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c5ff2afc73_3_4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782a2ab2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c782a2ab2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400">
                <a:solidFill>
                  <a:srgbClr val="02006A"/>
                </a:solidFill>
              </a:rPr>
              <a:t>El model educatiu de la UOC</a:t>
            </a:r>
            <a:endParaRPr b="1" sz="14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La manera d’aprendre distingeix la nostra universitat.</a:t>
            </a:r>
            <a:r>
              <a:rPr lang="ca" sz="1200">
                <a:solidFill>
                  <a:srgbClr val="02006A"/>
                </a:solidFill>
              </a:rPr>
              <a:t> S’aprèn fent, amb projectes i activitats</a:t>
            </a:r>
            <a:r>
              <a:rPr lang="ca" sz="1200">
                <a:solidFill>
                  <a:srgbClr val="02006A"/>
                </a:solidFill>
              </a:rPr>
              <a:t>. </a:t>
            </a:r>
            <a:r>
              <a:rPr lang="ca" sz="1200">
                <a:solidFill>
                  <a:srgbClr val="02006A"/>
                </a:solidFill>
              </a:rPr>
              <a:t>L’estudiant </a:t>
            </a:r>
            <a:r>
              <a:rPr lang="ca" sz="1200">
                <a:solidFill>
                  <a:srgbClr val="02006A"/>
                </a:solidFill>
              </a:rPr>
              <a:t>gestiona el seu temps, planifica el seu ritme d’estudi, compaginant l’aprenentatge amb les altres responsabilitats que té.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00078"/>
                </a:solidFill>
                <a:highlight>
                  <a:srgbClr val="FFFFFF"/>
                </a:highlight>
              </a:rPr>
              <a:t>El model educatiu de la UOC respon d'una manera adequada a les necessitats educatives de les persones que es formen al llarg de la vida aprofitant al màxim el potencial que ofereix la xarxa per aprendre en un entorn flexible.</a:t>
            </a:r>
            <a:endParaRPr sz="1200">
              <a:solidFill>
                <a:srgbClr val="00007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200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7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El model educatiu de la UOC es basa en cinc pilars fonamentals que configuren l'experiència d'aprenentatge: l’activitat de l’estudiant, l’avaluació per competències, l’acompanyament docent, les eines i recursos i la comunitat en xarxa.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●Posa l’estudiant i el seu procés d'aprenentatge al centre. D’aquesta manera, les activitats d'aprenentatge esdevenen el nucli al voltant del qual s'organitza l'ensenyament.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●La finalitat del procés d'ensenyament-aprenentatge és promoure que l'estudiantat desenvolupi competències professionalitzadores a través de l'avaluació formativa. L’avaluació és contínua i pautada: hi ha un pla de treball amb proves d’avaluació contínua.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●El model permet a cada estudiant autoregular el seu propi procés d'aprenentatge, promovent un aprenentatge autònom acompanyat per l’equip docent (professorat, professorat col·laborador i tutoria).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●L’estudiantat disposa de contextos d'aprenentatge que combinen diversos recursos i eines i dinàmiques de treball basades en l'acompanyament de l'equip docent i en la interacció amb els companys.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●El model de la UOC és dinàmic i flexible i permet situacions d’aprenentatge diverses. Està pensat per adaptar-se i evolucionar en el temps de forma constant, alhora que internet i la societat del coneixement evolucionen. En aquest sentit, garanteix que els estudiants aprenguin de manera semblant a com treballen i es comuniquen a la xarxa. 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 nostre model es nodreix de la recerca que realitzen l’IN3 i eHealth Center i el professorat UOC que centra la seva recerca en l’àmbit de l’e-learning.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L'eLearn Center és un centre d’innovació en e-learning. El centre promou l'evolució del model educatiu tenint en compte les tendències metodològiques i tecnològiques que poden ser aplicables a la UOC. Això comporta, des d'un punt de vista pràctic, la implementació de canvis o millores en el disseny de les titulacions i de les assignatures.</a:t>
            </a:r>
            <a:endParaRPr sz="18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2632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2006A"/>
                </a:solidFill>
              </a:rPr>
              <a:t>L'estudiant UOC aprèn en un campus virtual, on disposa de totes les eines d'aprenentatge. A l’aula s'hi desenvolupa l’activitat d’aprenentatge de les diferents assignatures i s'hi troben:</a:t>
            </a:r>
            <a:br>
              <a:rPr lang="ca" sz="1200">
                <a:solidFill>
                  <a:srgbClr val="02006A"/>
                </a:solidFill>
              </a:rPr>
            </a:br>
            <a:endParaRPr sz="1200">
              <a:solidFill>
                <a:srgbClr val="02006A"/>
              </a:solidFill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El pla docent, document que vertebra el procés d’ensenyament i aprenentatge d’una assignatura.</a:t>
            </a:r>
            <a:endParaRPr sz="1200">
              <a:solidFill>
                <a:srgbClr val="02006A"/>
              </a:solidFill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Les activitats d'aprenentatge, presentades en la línia temporal per facilitar la planificació i el seguiment al llarg del semestre.</a:t>
            </a:r>
            <a:endParaRPr sz="1200">
              <a:solidFill>
                <a:srgbClr val="02006A"/>
              </a:solidFill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L’espai d’avaluació, on es fa el lliurament de les activitats per a l’avaluació continua i es rep el retorn (</a:t>
            </a:r>
            <a:r>
              <a:rPr i="1" lang="ca" sz="1200">
                <a:solidFill>
                  <a:srgbClr val="02006A"/>
                </a:solidFill>
              </a:rPr>
              <a:t>feedback</a:t>
            </a:r>
            <a:r>
              <a:rPr lang="ca" sz="1200">
                <a:solidFill>
                  <a:srgbClr val="02006A"/>
                </a:solidFill>
              </a:rPr>
              <a:t>).</a:t>
            </a:r>
            <a:endParaRPr sz="1200">
              <a:solidFill>
                <a:srgbClr val="02006A"/>
              </a:solidFill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El contacte amb l’equip docent.</a:t>
            </a:r>
            <a:endParaRPr sz="1200">
              <a:solidFill>
                <a:srgbClr val="02006A"/>
              </a:solidFill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06A"/>
              </a:buClr>
              <a:buSzPts val="1200"/>
              <a:buChar char="●"/>
            </a:pPr>
            <a:r>
              <a:rPr lang="ca" sz="1200">
                <a:solidFill>
                  <a:srgbClr val="02006A"/>
                </a:solidFill>
              </a:rPr>
              <a:t>Les eines de comunicació: tauler, fòrums, etc. </a:t>
            </a:r>
            <a:endParaRPr sz="1200">
              <a:solidFill>
                <a:srgbClr val="02006A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L'estudiant duu a terme activitats formatives per resoldre una situació professional o formativa en forma de repte.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Aquestes activitats tenen com a objectiu desenvolupar les habilitats, els coneixements, les actituds i els valors que es desprenen de les competències del programa.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Per tant, el disseny de l’aprenentatge està orientat al fet que l’estudiant tingui una actitud activa i una motivació suficient, que pugui exercitar-se de manera contínua en relació amb el coneixement i les competències que ha d’adquirir i que pugui establir una interacció freqüent amb el professorat i amb la resta d’estudiants.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D’aquesta manera, l’aprenentatge té un component social molt rellevant; per això la UOC posa al servei de l'activitat formativa els elements tecnològics i comunicatius més avançats per promoure la interacció entre estudiants i docents: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78"/>
                </a:solidFill>
              </a:rPr>
              <a:t>●</a:t>
            </a:r>
            <a:r>
              <a:rPr b="1" lang="ca" sz="1200">
                <a:solidFill>
                  <a:srgbClr val="02006A"/>
                </a:solidFill>
              </a:rPr>
              <a:t>Eines socials</a:t>
            </a:r>
            <a:r>
              <a:rPr lang="ca" sz="1200">
                <a:solidFill>
                  <a:srgbClr val="02006A"/>
                </a:solidFill>
              </a:rPr>
              <a:t> que facilitin la interacció i la compartició del coneixement (blogs, wikis, microblogs, marcadors socials, etc.).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78"/>
                </a:solidFill>
              </a:rPr>
              <a:t>●</a:t>
            </a:r>
            <a:r>
              <a:rPr b="1" lang="ca" sz="1200">
                <a:solidFill>
                  <a:srgbClr val="02006A"/>
                </a:solidFill>
              </a:rPr>
              <a:t>Sistemes de comunicació </a:t>
            </a:r>
            <a:r>
              <a:rPr lang="ca" sz="1200">
                <a:solidFill>
                  <a:srgbClr val="02006A"/>
                </a:solidFill>
              </a:rPr>
              <a:t>avançats, tant síncrons com asíncrons, que facilitin una comunicació àgil, clara i adaptada a cada situació (videoxats, fòrums, videoblogs, etc.).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78"/>
                </a:solidFill>
              </a:rPr>
              <a:t>●</a:t>
            </a:r>
            <a:r>
              <a:rPr b="1" lang="ca" sz="1200">
                <a:solidFill>
                  <a:srgbClr val="02006A"/>
                </a:solidFill>
              </a:rPr>
              <a:t>Entorns immersius</a:t>
            </a:r>
            <a:r>
              <a:rPr lang="ca" sz="1200">
                <a:solidFill>
                  <a:srgbClr val="02006A"/>
                </a:solidFill>
              </a:rPr>
              <a:t> que permetin interactuar amb persones i objectes simulant situacions reals.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78"/>
                </a:solidFill>
              </a:rPr>
              <a:t>●</a:t>
            </a:r>
            <a:r>
              <a:rPr b="1" lang="ca" sz="1200">
                <a:solidFill>
                  <a:srgbClr val="02006A"/>
                </a:solidFill>
              </a:rPr>
              <a:t>Accessos àgils </a:t>
            </a:r>
            <a:r>
              <a:rPr lang="ca" sz="1200">
                <a:solidFill>
                  <a:srgbClr val="02006A"/>
                </a:solidFill>
              </a:rPr>
              <a:t>als continguts i a la formació mitjançant diferents dispositius mòbils que permeten a l'estudiant aprendre en qualsevol lloc i en qualsevol moment.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L'estudiant disposa a l'aula dels recursos d'aprenentatge necessaris per a cada activitat formativa. Aquests comprenen tot tipus de recursos digitals en diferents formats (vídeo, àudio, web, llibre electrònic, etc.).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Els recursos UOC són multimèdia i interactius i estan disponibles per a diferents dispositius (PC, tauleta, telèfon mòbil). També són accessibles i estan adaptats per a les persones amb discapacitat visual i auditiva.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02006A"/>
                </a:solidFill>
              </a:rPr>
              <a:t>A més, l'estudiant disposa d'un ampli ventall de serveis que ofereix la biblioteca virtual.</a:t>
            </a:r>
            <a:endParaRPr sz="1200">
              <a:solidFill>
                <a:srgbClr val="0200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2006A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7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78"/>
                </a:solidFill>
              </a:rPr>
              <a:t> </a:t>
            </a:r>
            <a:endParaRPr sz="1800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Diseño personalizado">
  <p:cSld name="18_Diseño personalizad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01.png" id="48" name="Google Shape;4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191" y="232833"/>
            <a:ext cx="1514100" cy="35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2"/>
          <p:cNvCxnSpPr/>
          <p:nvPr/>
        </p:nvCxnSpPr>
        <p:spPr>
          <a:xfrm>
            <a:off x="2189416" y="240613"/>
            <a:ext cx="6742500" cy="0"/>
          </a:xfrm>
          <a:prstGeom prst="straightConnector1">
            <a:avLst/>
          </a:prstGeom>
          <a:noFill/>
          <a:ln cap="flat" cmpd="sng" w="22225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12"/>
          <p:cNvCxnSpPr/>
          <p:nvPr/>
        </p:nvCxnSpPr>
        <p:spPr>
          <a:xfrm>
            <a:off x="2189416" y="4916792"/>
            <a:ext cx="6742500" cy="0"/>
          </a:xfrm>
          <a:prstGeom prst="straightConnector1">
            <a:avLst/>
          </a:prstGeom>
          <a:noFill/>
          <a:ln cap="flat" cmpd="sng" w="22225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12"/>
          <p:cNvCxnSpPr/>
          <p:nvPr/>
        </p:nvCxnSpPr>
        <p:spPr>
          <a:xfrm rot="10800000">
            <a:off x="225146" y="4914307"/>
            <a:ext cx="1509900" cy="0"/>
          </a:xfrm>
          <a:prstGeom prst="straightConnector1">
            <a:avLst/>
          </a:prstGeom>
          <a:noFill/>
          <a:ln cap="flat" cmpd="sng" w="22225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2195050" y="347596"/>
            <a:ext cx="29901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1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 A">
  <p:cSld name="Contraportada A">
    <p:bg>
      <p:bgPr>
        <a:solidFill>
          <a:srgbClr val="73ED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3929" y="-13266"/>
            <a:ext cx="3022602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A" type="title">
  <p:cSld name="TITLE">
    <p:bg>
      <p:bgPr>
        <a:solidFill>
          <a:srgbClr val="73ED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517675" y="536500"/>
            <a:ext cx="34677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517674" y="2513639"/>
            <a:ext cx="34677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A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3929" y="-13266"/>
            <a:ext cx="3022602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73" y="4192486"/>
            <a:ext cx="1474994" cy="36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5"/>
          <p:cNvCxnSpPr/>
          <p:nvPr/>
        </p:nvCxnSpPr>
        <p:spPr>
          <a:xfrm>
            <a:off x="517674" y="448000"/>
            <a:ext cx="3467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5"/>
          <p:cNvCxnSpPr/>
          <p:nvPr/>
        </p:nvCxnSpPr>
        <p:spPr>
          <a:xfrm>
            <a:off x="517674" y="4138202"/>
            <a:ext cx="3467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5"/>
          <p:cNvCxnSpPr/>
          <p:nvPr/>
        </p:nvCxnSpPr>
        <p:spPr>
          <a:xfrm>
            <a:off x="517674" y="4770702"/>
            <a:ext cx="3467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B">
  <p:cSld name="Portada B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929" y="-13266"/>
            <a:ext cx="3022602" cy="210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6"/>
          <p:cNvCxnSpPr/>
          <p:nvPr/>
        </p:nvCxnSpPr>
        <p:spPr>
          <a:xfrm>
            <a:off x="517674" y="2462434"/>
            <a:ext cx="28800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6"/>
          <p:cNvSpPr/>
          <p:nvPr/>
        </p:nvSpPr>
        <p:spPr>
          <a:xfrm>
            <a:off x="202289" y="184336"/>
            <a:ext cx="4230300" cy="47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"/>
          <p:cNvSpPr txBox="1"/>
          <p:nvPr>
            <p:ph type="ctrTitle"/>
          </p:nvPr>
        </p:nvSpPr>
        <p:spPr>
          <a:xfrm>
            <a:off x="517674" y="536500"/>
            <a:ext cx="3561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517674" y="1866655"/>
            <a:ext cx="35613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A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74" y="4247312"/>
            <a:ext cx="1057127" cy="262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6"/>
          <p:cNvCxnSpPr/>
          <p:nvPr/>
        </p:nvCxnSpPr>
        <p:spPr>
          <a:xfrm>
            <a:off x="517674" y="4210989"/>
            <a:ext cx="1459200" cy="0"/>
          </a:xfrm>
          <a:prstGeom prst="straightConnector1">
            <a:avLst/>
          </a:prstGeom>
          <a:noFill/>
          <a:ln cap="flat" cmpd="sng" w="31750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6"/>
          <p:cNvCxnSpPr/>
          <p:nvPr/>
        </p:nvCxnSpPr>
        <p:spPr>
          <a:xfrm>
            <a:off x="517674" y="4731990"/>
            <a:ext cx="1459200" cy="0"/>
          </a:xfrm>
          <a:prstGeom prst="straightConnector1">
            <a:avLst/>
          </a:prstGeom>
          <a:noFill/>
          <a:ln cap="flat" cmpd="sng" w="31750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">
  <p:cSld name="Portada C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7"/>
          <p:cNvCxnSpPr/>
          <p:nvPr/>
        </p:nvCxnSpPr>
        <p:spPr>
          <a:xfrm>
            <a:off x="517674" y="2462434"/>
            <a:ext cx="28800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7"/>
          <p:cNvSpPr/>
          <p:nvPr/>
        </p:nvSpPr>
        <p:spPr>
          <a:xfrm>
            <a:off x="192881" y="174930"/>
            <a:ext cx="4617300" cy="3240600"/>
          </a:xfrm>
          <a:prstGeom prst="rect">
            <a:avLst/>
          </a:prstGeom>
          <a:solidFill>
            <a:srgbClr val="0200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200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type="ctrTitle"/>
          </p:nvPr>
        </p:nvSpPr>
        <p:spPr>
          <a:xfrm>
            <a:off x="422785" y="459941"/>
            <a:ext cx="3561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7"/>
          <p:cNvSpPr/>
          <p:nvPr/>
        </p:nvSpPr>
        <p:spPr>
          <a:xfrm>
            <a:off x="192881" y="3612675"/>
            <a:ext cx="4617300" cy="13407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422785" y="3832909"/>
            <a:ext cx="2460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A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/>
          <p:nvPr/>
        </p:nvSpPr>
        <p:spPr>
          <a:xfrm>
            <a:off x="-1719044" y="-1653239"/>
            <a:ext cx="1444500" cy="1387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33636" y="-1654324"/>
            <a:ext cx="1359340" cy="94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5794" y="-958617"/>
            <a:ext cx="1557536" cy="40158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5023810" y="1825890"/>
            <a:ext cx="3935700" cy="3127500"/>
          </a:xfrm>
          <a:prstGeom prst="rect">
            <a:avLst/>
          </a:prstGeom>
          <a:solidFill>
            <a:srgbClr val="73ED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>
            <p:ph idx="2" type="pic"/>
          </p:nvPr>
        </p:nvSpPr>
        <p:spPr>
          <a:xfrm>
            <a:off x="5023810" y="1287121"/>
            <a:ext cx="39357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7"/>
          <p:cNvCxnSpPr/>
          <p:nvPr/>
        </p:nvCxnSpPr>
        <p:spPr>
          <a:xfrm>
            <a:off x="-64141" y="-265708"/>
            <a:ext cx="2248200" cy="0"/>
          </a:xfrm>
          <a:prstGeom prst="straightConnector1">
            <a:avLst/>
          </a:prstGeom>
          <a:noFill/>
          <a:ln cap="flat" cmpd="sng" w="476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17"/>
          <p:cNvCxnSpPr/>
          <p:nvPr/>
        </p:nvCxnSpPr>
        <p:spPr>
          <a:xfrm>
            <a:off x="-64141" y="-1632682"/>
            <a:ext cx="2248200" cy="0"/>
          </a:xfrm>
          <a:prstGeom prst="straightConnector1">
            <a:avLst/>
          </a:prstGeom>
          <a:noFill/>
          <a:ln cap="flat" cmpd="sng" w="476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7132" y="-1586162"/>
            <a:ext cx="2202367" cy="67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1.png" id="88" name="Google Shape;8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3810" y="174930"/>
            <a:ext cx="3935813" cy="9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 A">
  <p:cSld name="Index A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504000" y="504000"/>
            <a:ext cx="81045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04001" y="1332000"/>
            <a:ext cx="541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1152000" y="1332000"/>
            <a:ext cx="58404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05059" y="3306953"/>
            <a:ext cx="1272242" cy="149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 B">
  <p:cSld name="Index B">
    <p:bg>
      <p:bgPr>
        <a:solidFill>
          <a:srgbClr val="00007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504000" y="504000"/>
            <a:ext cx="81360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6052314" y="1195067"/>
            <a:ext cx="25878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3274767" y="1195067"/>
            <a:ext cx="25914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3" type="body"/>
          </p:nvPr>
        </p:nvSpPr>
        <p:spPr>
          <a:xfrm>
            <a:off x="504000" y="119506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9" name="Google Shape;99;p19"/>
          <p:cNvCxnSpPr/>
          <p:nvPr/>
        </p:nvCxnSpPr>
        <p:spPr>
          <a:xfrm>
            <a:off x="504000" y="1173609"/>
            <a:ext cx="2606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9"/>
          <p:cNvCxnSpPr/>
          <p:nvPr/>
        </p:nvCxnSpPr>
        <p:spPr>
          <a:xfrm>
            <a:off x="3275856" y="1173609"/>
            <a:ext cx="2606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9"/>
          <p:cNvCxnSpPr/>
          <p:nvPr/>
        </p:nvCxnSpPr>
        <p:spPr>
          <a:xfrm>
            <a:off x="6036583" y="1173609"/>
            <a:ext cx="2606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cromatica">
  <p:cSld name="Portadeta cromatica">
    <p:bg>
      <p:bgPr>
        <a:solidFill>
          <a:srgbClr val="00007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504000" y="504000"/>
            <a:ext cx="984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504000" y="1332000"/>
            <a:ext cx="81171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511491" y="2756168"/>
            <a:ext cx="81171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fotogràfica">
  <p:cSld name="Portadeta fotogràfic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7228909" y="4225530"/>
            <a:ext cx="22956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Clr>
                <a:srgbClr val="2DEEFF"/>
              </a:buClr>
              <a:buSzPts val="12000"/>
              <a:buFont typeface="Arial"/>
              <a:buNone/>
              <a:defRPr b="1" i="0" sz="12000" u="none" cap="none" strike="noStrike">
                <a:solidFill>
                  <a:srgbClr val="2DE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517674" y="509688"/>
            <a:ext cx="48600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1172" y="2081779"/>
            <a:ext cx="48729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0" name="Google Shape;110;p21"/>
          <p:cNvCxnSpPr/>
          <p:nvPr/>
        </p:nvCxnSpPr>
        <p:spPr>
          <a:xfrm>
            <a:off x="517674" y="512213"/>
            <a:ext cx="4846500" cy="0"/>
          </a:xfrm>
          <a:prstGeom prst="straightConnector1">
            <a:avLst/>
          </a:prstGeom>
          <a:noFill/>
          <a:ln cap="flat" cmpd="sng" w="57150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iconografica">
  <p:cSld name="Portadeta iconografica">
    <p:bg>
      <p:bgPr>
        <a:solidFill>
          <a:srgbClr val="73ED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504000" y="471432"/>
            <a:ext cx="984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91172" y="1211620"/>
            <a:ext cx="48600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478342" y="2572823"/>
            <a:ext cx="48729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" name="Google Shape;115;p22"/>
          <p:cNvCxnSpPr/>
          <p:nvPr/>
        </p:nvCxnSpPr>
        <p:spPr>
          <a:xfrm>
            <a:off x="517674" y="475723"/>
            <a:ext cx="48465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B">
  <p:cSld name="Cita B">
    <p:bg>
      <p:bgPr>
        <a:solidFill>
          <a:srgbClr val="00007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504001" y="504001"/>
            <a:ext cx="69735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504001" y="2508100"/>
            <a:ext cx="48600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/Users/evilabe/Desktop/Recurso 21.png" id="119" name="Google Shape;1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2758" y="3286677"/>
            <a:ext cx="1661484" cy="160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A">
  <p:cSld name="Cita A">
    <p:bg>
      <p:bgPr>
        <a:solidFill>
          <a:srgbClr val="73ED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2140103" y="1611160"/>
            <a:ext cx="48600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2140103" y="2735237"/>
            <a:ext cx="48600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3" name="Google Shape;123;p24"/>
          <p:cNvCxnSpPr/>
          <p:nvPr/>
        </p:nvCxnSpPr>
        <p:spPr>
          <a:xfrm>
            <a:off x="2129353" y="1582882"/>
            <a:ext cx="48465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">
  <p:cSld name="Cita C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>
            <p:ph idx="2" type="pic"/>
          </p:nvPr>
        </p:nvSpPr>
        <p:spPr>
          <a:xfrm>
            <a:off x="-49773" y="-44885"/>
            <a:ext cx="9270600" cy="5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4608159" y="1328042"/>
            <a:ext cx="43230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3" type="body"/>
          </p:nvPr>
        </p:nvSpPr>
        <p:spPr>
          <a:xfrm>
            <a:off x="4608159" y="3269147"/>
            <a:ext cx="4323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">
  <p:cSld name="Imatge A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>
            <p:ph idx="2" type="pic"/>
          </p:nvPr>
        </p:nvSpPr>
        <p:spPr>
          <a:xfrm>
            <a:off x="-51317" y="-57711"/>
            <a:ext cx="93012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C">
  <p:cSld name="Imatge C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>
            <p:ph idx="2" type="pic"/>
          </p:nvPr>
        </p:nvSpPr>
        <p:spPr>
          <a:xfrm>
            <a:off x="505092" y="506664"/>
            <a:ext cx="25176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7"/>
          <p:cNvSpPr/>
          <p:nvPr>
            <p:ph idx="3" type="pic"/>
          </p:nvPr>
        </p:nvSpPr>
        <p:spPr>
          <a:xfrm>
            <a:off x="3174859" y="1498068"/>
            <a:ext cx="2792100" cy="3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7"/>
          <p:cNvSpPr/>
          <p:nvPr>
            <p:ph idx="4" type="pic"/>
          </p:nvPr>
        </p:nvSpPr>
        <p:spPr>
          <a:xfrm>
            <a:off x="6125932" y="1498068"/>
            <a:ext cx="25176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7"/>
          <p:cNvSpPr/>
          <p:nvPr>
            <p:ph idx="5" type="pic"/>
          </p:nvPr>
        </p:nvSpPr>
        <p:spPr>
          <a:xfrm>
            <a:off x="3174858" y="529513"/>
            <a:ext cx="1416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7"/>
          <p:cNvSpPr/>
          <p:nvPr>
            <p:ph idx="6" type="pic"/>
          </p:nvPr>
        </p:nvSpPr>
        <p:spPr>
          <a:xfrm>
            <a:off x="1701399" y="2744784"/>
            <a:ext cx="13212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7"/>
          <p:cNvSpPr/>
          <p:nvPr/>
        </p:nvSpPr>
        <p:spPr>
          <a:xfrm>
            <a:off x="505092" y="2744784"/>
            <a:ext cx="1033500" cy="1886400"/>
          </a:xfrm>
          <a:prstGeom prst="rect">
            <a:avLst/>
          </a:prstGeom>
          <a:solidFill>
            <a:srgbClr val="C2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4746007" y="519491"/>
            <a:ext cx="3897600" cy="820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6125932" y="3826585"/>
            <a:ext cx="2517600" cy="804600"/>
          </a:xfrm>
          <a:prstGeom prst="rect">
            <a:avLst/>
          </a:prstGeom>
          <a:solidFill>
            <a:srgbClr val="2DEE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E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1701399" y="3899860"/>
            <a:ext cx="1321200" cy="731100"/>
          </a:xfrm>
          <a:prstGeom prst="rect">
            <a:avLst/>
          </a:prstGeom>
          <a:solidFill>
            <a:srgbClr val="0200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B">
  <p:cSld name="Imatge B">
    <p:bg>
      <p:bgPr>
        <a:solidFill>
          <a:srgbClr val="C7C9CA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>
            <p:ph idx="2" type="pic"/>
          </p:nvPr>
        </p:nvSpPr>
        <p:spPr>
          <a:xfrm>
            <a:off x="505092" y="506664"/>
            <a:ext cx="8122200" cy="4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lista A">
  <p:cSld name="Llista A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4663614" y="504000"/>
            <a:ext cx="39765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4663614" y="1317197"/>
            <a:ext cx="39846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9"/>
          <p:cNvSpPr/>
          <p:nvPr>
            <p:ph idx="2" type="pic"/>
          </p:nvPr>
        </p:nvSpPr>
        <p:spPr>
          <a:xfrm>
            <a:off x="0" y="0"/>
            <a:ext cx="4392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6" name="Google Shape;146;p29"/>
          <p:cNvCxnSpPr/>
          <p:nvPr/>
        </p:nvCxnSpPr>
        <p:spPr>
          <a:xfrm>
            <a:off x="4663614" y="1211355"/>
            <a:ext cx="39822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lista B">
  <p:cSld name="Llista B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504000" y="504000"/>
            <a:ext cx="81360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504000" y="1317197"/>
            <a:ext cx="25935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6111"/>
              </a:lnSpc>
              <a:spcBef>
                <a:spcPts val="1440"/>
              </a:spcBef>
              <a:spcAft>
                <a:spcPts val="0"/>
              </a:spcAft>
              <a:buClr>
                <a:srgbClr val="73EDF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0"/>
          <p:cNvSpPr txBox="1"/>
          <p:nvPr>
            <p:ph idx="2" type="body"/>
          </p:nvPr>
        </p:nvSpPr>
        <p:spPr>
          <a:xfrm>
            <a:off x="3272556" y="1317197"/>
            <a:ext cx="25935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6111"/>
              </a:lnSpc>
              <a:spcBef>
                <a:spcPts val="1440"/>
              </a:spcBef>
              <a:spcAft>
                <a:spcPts val="0"/>
              </a:spcAft>
              <a:buClr>
                <a:srgbClr val="73EDF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3" type="body"/>
          </p:nvPr>
        </p:nvSpPr>
        <p:spPr>
          <a:xfrm>
            <a:off x="6046507" y="1317197"/>
            <a:ext cx="25935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6111"/>
              </a:lnSpc>
              <a:spcBef>
                <a:spcPts val="1440"/>
              </a:spcBef>
              <a:spcAft>
                <a:spcPts val="0"/>
              </a:spcAft>
              <a:buClr>
                <a:srgbClr val="73EDF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4" type="body"/>
          </p:nvPr>
        </p:nvSpPr>
        <p:spPr>
          <a:xfrm>
            <a:off x="504000" y="2231843"/>
            <a:ext cx="25935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0"/>
          <p:cNvSpPr txBox="1"/>
          <p:nvPr>
            <p:ph idx="5" type="body"/>
          </p:nvPr>
        </p:nvSpPr>
        <p:spPr>
          <a:xfrm>
            <a:off x="6052314" y="2231843"/>
            <a:ext cx="25878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0"/>
          <p:cNvSpPr txBox="1"/>
          <p:nvPr>
            <p:ph idx="6" type="body"/>
          </p:nvPr>
        </p:nvSpPr>
        <p:spPr>
          <a:xfrm>
            <a:off x="3274767" y="2231843"/>
            <a:ext cx="25914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lista C">
  <p:cSld name="Llista C">
    <p:bg>
      <p:bgPr>
        <a:solidFill>
          <a:srgbClr val="00007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504000" y="504000"/>
            <a:ext cx="8136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504001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1"/>
          <p:cNvSpPr txBox="1"/>
          <p:nvPr>
            <p:ph idx="2" type="body"/>
          </p:nvPr>
        </p:nvSpPr>
        <p:spPr>
          <a:xfrm>
            <a:off x="504000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1"/>
          <p:cNvSpPr txBox="1"/>
          <p:nvPr>
            <p:ph idx="3" type="body"/>
          </p:nvPr>
        </p:nvSpPr>
        <p:spPr>
          <a:xfrm>
            <a:off x="1907705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4" type="body"/>
          </p:nvPr>
        </p:nvSpPr>
        <p:spPr>
          <a:xfrm>
            <a:off x="3307408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5" type="body"/>
          </p:nvPr>
        </p:nvSpPr>
        <p:spPr>
          <a:xfrm>
            <a:off x="4708128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idx="6" type="body"/>
          </p:nvPr>
        </p:nvSpPr>
        <p:spPr>
          <a:xfrm>
            <a:off x="6124624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7" type="body"/>
          </p:nvPr>
        </p:nvSpPr>
        <p:spPr>
          <a:xfrm>
            <a:off x="7516440" y="1317197"/>
            <a:ext cx="11253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3333"/>
              </a:lnSpc>
              <a:spcBef>
                <a:spcPts val="1200"/>
              </a:spcBef>
              <a:spcAft>
                <a:spcPts val="0"/>
              </a:spcAft>
              <a:buClr>
                <a:srgbClr val="73EDF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8" type="body"/>
          </p:nvPr>
        </p:nvSpPr>
        <p:spPr>
          <a:xfrm>
            <a:off x="1907704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9" type="body"/>
          </p:nvPr>
        </p:nvSpPr>
        <p:spPr>
          <a:xfrm>
            <a:off x="3307408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13" type="body"/>
          </p:nvPr>
        </p:nvSpPr>
        <p:spPr>
          <a:xfrm>
            <a:off x="4711112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idx="14" type="body"/>
          </p:nvPr>
        </p:nvSpPr>
        <p:spPr>
          <a:xfrm>
            <a:off x="6124624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15" type="body"/>
          </p:nvPr>
        </p:nvSpPr>
        <p:spPr>
          <a:xfrm>
            <a:off x="7528328" y="2206185"/>
            <a:ext cx="1125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1 columna">
  <p:cSld name="Diapositiva 1 columna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483500" y="1317197"/>
            <a:ext cx="39846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2"/>
          <p:cNvSpPr/>
          <p:nvPr>
            <p:ph idx="2" type="pic"/>
          </p:nvPr>
        </p:nvSpPr>
        <p:spPr>
          <a:xfrm>
            <a:off x="4751733" y="0"/>
            <a:ext cx="4392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2" name="Google Shape;172;p32"/>
          <p:cNvCxnSpPr/>
          <p:nvPr/>
        </p:nvCxnSpPr>
        <p:spPr>
          <a:xfrm>
            <a:off x="483500" y="1211355"/>
            <a:ext cx="39822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es">
  <p:cSld name="Text 2 columne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504000" y="504000"/>
            <a:ext cx="8136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504000" y="1317197"/>
            <a:ext cx="39822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2" type="body"/>
          </p:nvPr>
        </p:nvSpPr>
        <p:spPr>
          <a:xfrm>
            <a:off x="4663614" y="1317197"/>
            <a:ext cx="39846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7" name="Google Shape;177;p33"/>
          <p:cNvCxnSpPr/>
          <p:nvPr/>
        </p:nvCxnSpPr>
        <p:spPr>
          <a:xfrm>
            <a:off x="504000" y="1279993"/>
            <a:ext cx="39822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33"/>
          <p:cNvCxnSpPr/>
          <p:nvPr/>
        </p:nvCxnSpPr>
        <p:spPr>
          <a:xfrm>
            <a:off x="4644008" y="1279993"/>
            <a:ext cx="39822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es A">
  <p:cSld name="Text 3 columnes A">
    <p:bg>
      <p:bgPr>
        <a:solidFill>
          <a:srgbClr val="73ED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504000" y="504000"/>
            <a:ext cx="813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504000" y="131719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2" type="body"/>
          </p:nvPr>
        </p:nvSpPr>
        <p:spPr>
          <a:xfrm>
            <a:off x="6052314" y="1317197"/>
            <a:ext cx="25878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3" type="body"/>
          </p:nvPr>
        </p:nvSpPr>
        <p:spPr>
          <a:xfrm>
            <a:off x="3274767" y="1317197"/>
            <a:ext cx="25914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4" name="Google Shape;184;p34"/>
          <p:cNvCxnSpPr/>
          <p:nvPr/>
        </p:nvCxnSpPr>
        <p:spPr>
          <a:xfrm>
            <a:off x="504000" y="1271851"/>
            <a:ext cx="2593500" cy="4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34"/>
          <p:cNvCxnSpPr/>
          <p:nvPr/>
        </p:nvCxnSpPr>
        <p:spPr>
          <a:xfrm>
            <a:off x="3275856" y="1271851"/>
            <a:ext cx="2593500" cy="4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34"/>
          <p:cNvCxnSpPr/>
          <p:nvPr/>
        </p:nvCxnSpPr>
        <p:spPr>
          <a:xfrm>
            <a:off x="6044724" y="1271851"/>
            <a:ext cx="2593500" cy="4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es B">
  <p:cSld name="Text 3 columnes B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504000" y="504000"/>
            <a:ext cx="81360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504000" y="1317198"/>
            <a:ext cx="25935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35"/>
          <p:cNvSpPr txBox="1"/>
          <p:nvPr>
            <p:ph idx="2" type="body"/>
          </p:nvPr>
        </p:nvSpPr>
        <p:spPr>
          <a:xfrm>
            <a:off x="6052314" y="1317198"/>
            <a:ext cx="25878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idx="3" type="body"/>
          </p:nvPr>
        </p:nvSpPr>
        <p:spPr>
          <a:xfrm>
            <a:off x="3274767" y="1317198"/>
            <a:ext cx="25914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5"/>
          <p:cNvSpPr txBox="1"/>
          <p:nvPr>
            <p:ph idx="4" type="body"/>
          </p:nvPr>
        </p:nvSpPr>
        <p:spPr>
          <a:xfrm>
            <a:off x="504000" y="3147814"/>
            <a:ext cx="25935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5"/>
          <p:cNvSpPr txBox="1"/>
          <p:nvPr>
            <p:ph idx="5" type="body"/>
          </p:nvPr>
        </p:nvSpPr>
        <p:spPr>
          <a:xfrm>
            <a:off x="6052314" y="3147814"/>
            <a:ext cx="25878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35"/>
          <p:cNvSpPr txBox="1"/>
          <p:nvPr>
            <p:ph idx="6" type="body"/>
          </p:nvPr>
        </p:nvSpPr>
        <p:spPr>
          <a:xfrm>
            <a:off x="3274767" y="3147814"/>
            <a:ext cx="25914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5" name="Google Shape;195;p35"/>
          <p:cNvCxnSpPr/>
          <p:nvPr/>
        </p:nvCxnSpPr>
        <p:spPr>
          <a:xfrm>
            <a:off x="504000" y="1263709"/>
            <a:ext cx="25935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35"/>
          <p:cNvCxnSpPr/>
          <p:nvPr/>
        </p:nvCxnSpPr>
        <p:spPr>
          <a:xfrm>
            <a:off x="3275856" y="1263709"/>
            <a:ext cx="25935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35"/>
          <p:cNvCxnSpPr/>
          <p:nvPr/>
        </p:nvCxnSpPr>
        <p:spPr>
          <a:xfrm>
            <a:off x="6036583" y="1263709"/>
            <a:ext cx="2593500" cy="0"/>
          </a:xfrm>
          <a:prstGeom prst="straightConnector1">
            <a:avLst/>
          </a:prstGeom>
          <a:noFill/>
          <a:ln cap="flat" cmpd="sng" w="3810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pte A">
  <p:cSld name="Concepte A">
    <p:bg>
      <p:bgPr>
        <a:solidFill>
          <a:srgbClr val="73ED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504000" y="503999"/>
            <a:ext cx="81360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pte B">
  <p:cSld name="Concepte B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>
            <p:ph idx="2" type="pic"/>
          </p:nvPr>
        </p:nvSpPr>
        <p:spPr>
          <a:xfrm>
            <a:off x="-51317" y="-57711"/>
            <a:ext cx="93012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504000" y="503999"/>
            <a:ext cx="81360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pte C">
  <p:cSld name="Concepte C">
    <p:bg>
      <p:bgPr>
        <a:solidFill>
          <a:srgbClr val="000078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504000" y="503999"/>
            <a:ext cx="81360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es A">
  <p:cSld name="Esquemes A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504000" y="504000"/>
            <a:ext cx="8136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es B">
  <p:cSld name="Esquemes B">
    <p:bg>
      <p:bgPr>
        <a:solidFill>
          <a:srgbClr val="000078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504000" y="504000"/>
            <a:ext cx="8136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es C">
  <p:cSld name="Esquemes C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àfiques A">
  <p:cSld name="Gràfiques A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>
            <p:ph type="title"/>
          </p:nvPr>
        </p:nvSpPr>
        <p:spPr>
          <a:xfrm>
            <a:off x="504000" y="504000"/>
            <a:ext cx="8136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àfiques B">
  <p:cSld name="Gràfiques B">
    <p:bg>
      <p:bgPr>
        <a:solidFill>
          <a:srgbClr val="00007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504000" y="504000"/>
            <a:ext cx="8136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4" name="Google Shape;214;p43"/>
          <p:cNvSpPr txBox="1"/>
          <p:nvPr>
            <p:ph idx="1" type="body"/>
          </p:nvPr>
        </p:nvSpPr>
        <p:spPr>
          <a:xfrm>
            <a:off x="504000" y="131719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àfiques C">
  <p:cSld name="Gràfiques C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/>
          <p:nvPr>
            <p:ph type="title"/>
          </p:nvPr>
        </p:nvSpPr>
        <p:spPr>
          <a:xfrm>
            <a:off x="504001" y="504000"/>
            <a:ext cx="45024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44"/>
          <p:cNvSpPr/>
          <p:nvPr>
            <p:ph idx="2" type="pic"/>
          </p:nvPr>
        </p:nvSpPr>
        <p:spPr>
          <a:xfrm>
            <a:off x="5657761" y="504000"/>
            <a:ext cx="29823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A">
  <p:cSld name="Dades A">
    <p:bg>
      <p:bgPr>
        <a:solidFill>
          <a:srgbClr val="73ED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504000" y="504000"/>
            <a:ext cx="81360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B">
  <p:cSld name="Dades B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/>
          <p:nvPr>
            <p:ph idx="2" type="pic"/>
          </p:nvPr>
        </p:nvSpPr>
        <p:spPr>
          <a:xfrm>
            <a:off x="-51317" y="-57711"/>
            <a:ext cx="93012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C">
  <p:cSld name="Dades C">
    <p:bg>
      <p:bgPr>
        <a:solidFill>
          <a:srgbClr val="73ED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idx="1" type="body"/>
          </p:nvPr>
        </p:nvSpPr>
        <p:spPr>
          <a:xfrm>
            <a:off x="504000" y="1370488"/>
            <a:ext cx="81360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D">
  <p:cSld name="Dades D">
    <p:bg>
      <p:bgPr>
        <a:solidFill>
          <a:srgbClr val="000078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type="title"/>
          </p:nvPr>
        </p:nvSpPr>
        <p:spPr>
          <a:xfrm>
            <a:off x="504000" y="504000"/>
            <a:ext cx="8136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E">
  <p:cSld name="Dades 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/>
          <p:nvPr>
            <p:ph type="title"/>
          </p:nvPr>
        </p:nvSpPr>
        <p:spPr>
          <a:xfrm>
            <a:off x="504000" y="504000"/>
            <a:ext cx="8136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49"/>
          <p:cNvSpPr txBox="1"/>
          <p:nvPr>
            <p:ph idx="1" type="body"/>
          </p:nvPr>
        </p:nvSpPr>
        <p:spPr>
          <a:xfrm>
            <a:off x="504000" y="1317197"/>
            <a:ext cx="39822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ules A">
  <p:cSld name="Taules A">
    <p:bg>
      <p:bgPr>
        <a:solidFill>
          <a:srgbClr val="000078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/>
          <p:nvPr>
            <p:ph type="title"/>
          </p:nvPr>
        </p:nvSpPr>
        <p:spPr>
          <a:xfrm>
            <a:off x="504000" y="503999"/>
            <a:ext cx="8136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1" name="Google Shape;231;p50"/>
          <p:cNvSpPr txBox="1"/>
          <p:nvPr>
            <p:ph idx="1" type="body"/>
          </p:nvPr>
        </p:nvSpPr>
        <p:spPr>
          <a:xfrm>
            <a:off x="504000" y="1317197"/>
            <a:ext cx="39822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ules B">
  <p:cSld name="Taules B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/>
          <p:nvPr>
            <p:ph type="title"/>
          </p:nvPr>
        </p:nvSpPr>
        <p:spPr>
          <a:xfrm>
            <a:off x="504000" y="504000"/>
            <a:ext cx="8136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34" name="Google Shape;234;p51"/>
          <p:cNvCxnSpPr/>
          <p:nvPr/>
        </p:nvCxnSpPr>
        <p:spPr>
          <a:xfrm>
            <a:off x="517674" y="1358068"/>
            <a:ext cx="8122200" cy="0"/>
          </a:xfrm>
          <a:prstGeom prst="straightConnector1">
            <a:avLst/>
          </a:prstGeom>
          <a:noFill/>
          <a:ln cap="flat" cmpd="sng" w="3175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51"/>
          <p:cNvSpPr txBox="1"/>
          <p:nvPr>
            <p:ph idx="1" type="body"/>
          </p:nvPr>
        </p:nvSpPr>
        <p:spPr>
          <a:xfrm>
            <a:off x="503999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51"/>
          <p:cNvSpPr txBox="1"/>
          <p:nvPr>
            <p:ph idx="2" type="body"/>
          </p:nvPr>
        </p:nvSpPr>
        <p:spPr>
          <a:xfrm>
            <a:off x="504000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1"/>
          <p:cNvSpPr txBox="1"/>
          <p:nvPr>
            <p:ph idx="3" type="body"/>
          </p:nvPr>
        </p:nvSpPr>
        <p:spPr>
          <a:xfrm>
            <a:off x="1907704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51"/>
          <p:cNvSpPr txBox="1"/>
          <p:nvPr>
            <p:ph idx="4" type="body"/>
          </p:nvPr>
        </p:nvSpPr>
        <p:spPr>
          <a:xfrm>
            <a:off x="3307408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1"/>
          <p:cNvSpPr txBox="1"/>
          <p:nvPr>
            <p:ph idx="5" type="body"/>
          </p:nvPr>
        </p:nvSpPr>
        <p:spPr>
          <a:xfrm>
            <a:off x="4711112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51"/>
          <p:cNvSpPr txBox="1"/>
          <p:nvPr>
            <p:ph idx="6" type="body"/>
          </p:nvPr>
        </p:nvSpPr>
        <p:spPr>
          <a:xfrm>
            <a:off x="6124624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51"/>
          <p:cNvSpPr txBox="1"/>
          <p:nvPr>
            <p:ph idx="7" type="body"/>
          </p:nvPr>
        </p:nvSpPr>
        <p:spPr>
          <a:xfrm>
            <a:off x="7528328" y="3723655"/>
            <a:ext cx="11253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51"/>
          <p:cNvSpPr txBox="1"/>
          <p:nvPr>
            <p:ph idx="8" type="body"/>
          </p:nvPr>
        </p:nvSpPr>
        <p:spPr>
          <a:xfrm>
            <a:off x="1907704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51"/>
          <p:cNvSpPr txBox="1"/>
          <p:nvPr>
            <p:ph idx="9" type="body"/>
          </p:nvPr>
        </p:nvSpPr>
        <p:spPr>
          <a:xfrm>
            <a:off x="3302880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1"/>
          <p:cNvSpPr txBox="1"/>
          <p:nvPr>
            <p:ph idx="13" type="body"/>
          </p:nvPr>
        </p:nvSpPr>
        <p:spPr>
          <a:xfrm>
            <a:off x="4706585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51"/>
          <p:cNvSpPr txBox="1"/>
          <p:nvPr>
            <p:ph idx="14" type="body"/>
          </p:nvPr>
        </p:nvSpPr>
        <p:spPr>
          <a:xfrm>
            <a:off x="6084168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51"/>
          <p:cNvSpPr txBox="1"/>
          <p:nvPr>
            <p:ph idx="15" type="body"/>
          </p:nvPr>
        </p:nvSpPr>
        <p:spPr>
          <a:xfrm>
            <a:off x="7487873" y="2553174"/>
            <a:ext cx="1125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e online A">
  <p:cSld name="Projecte online A">
    <p:bg>
      <p:bgPr>
        <a:solidFill>
          <a:srgbClr val="73ED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2"/>
          <p:cNvSpPr txBox="1"/>
          <p:nvPr>
            <p:ph idx="1" type="body"/>
          </p:nvPr>
        </p:nvSpPr>
        <p:spPr>
          <a:xfrm>
            <a:off x="504000" y="131719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52"/>
          <p:cNvSpPr txBox="1"/>
          <p:nvPr>
            <p:ph type="title"/>
          </p:nvPr>
        </p:nvSpPr>
        <p:spPr>
          <a:xfrm>
            <a:off x="504000" y="504000"/>
            <a:ext cx="2593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50" name="Google Shape;25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3902" y="643896"/>
            <a:ext cx="5378612" cy="4043679"/>
          </a:xfrm>
          <a:prstGeom prst="rect">
            <a:avLst/>
          </a:prstGeom>
          <a:noFill/>
          <a:ln>
            <a:noFill/>
          </a:ln>
          <a:effectLst>
            <a:outerShdw blurRad="180975" rotWithShape="0" algn="tl" dir="5400000" dist="38100">
              <a:srgbClr val="000000">
                <a:alpha val="42750"/>
              </a:srgbClr>
            </a:outerShdw>
          </a:effectLst>
        </p:spPr>
      </p:pic>
      <p:sp>
        <p:nvSpPr>
          <p:cNvPr id="251" name="Google Shape;251;p52"/>
          <p:cNvSpPr/>
          <p:nvPr>
            <p:ph idx="2" type="pic"/>
          </p:nvPr>
        </p:nvSpPr>
        <p:spPr>
          <a:xfrm>
            <a:off x="3497252" y="1625236"/>
            <a:ext cx="5044500" cy="30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e online C">
  <p:cSld name="Projecte online C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 txBox="1"/>
          <p:nvPr>
            <p:ph type="title"/>
          </p:nvPr>
        </p:nvSpPr>
        <p:spPr>
          <a:xfrm>
            <a:off x="504000" y="504000"/>
            <a:ext cx="2617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4" name="Google Shape;254;p53"/>
          <p:cNvSpPr txBox="1"/>
          <p:nvPr>
            <p:ph idx="1" type="body"/>
          </p:nvPr>
        </p:nvSpPr>
        <p:spPr>
          <a:xfrm>
            <a:off x="504000" y="131719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e online D">
  <p:cSld name="Projecte online D">
    <p:bg>
      <p:bgPr>
        <a:solidFill>
          <a:srgbClr val="73ED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 txBox="1"/>
          <p:nvPr>
            <p:ph type="title"/>
          </p:nvPr>
        </p:nvSpPr>
        <p:spPr>
          <a:xfrm>
            <a:off x="504000" y="504000"/>
            <a:ext cx="2617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e online E">
  <p:cSld name="Projecte online 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/>
          <p:nvPr>
            <p:ph idx="1" type="body"/>
          </p:nvPr>
        </p:nvSpPr>
        <p:spPr>
          <a:xfrm>
            <a:off x="504000" y="1317197"/>
            <a:ext cx="25935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42857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55"/>
          <p:cNvSpPr txBox="1"/>
          <p:nvPr>
            <p:ph type="title"/>
          </p:nvPr>
        </p:nvSpPr>
        <p:spPr>
          <a:xfrm>
            <a:off x="504000" y="504000"/>
            <a:ext cx="2593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32.xml"/><Relationship Id="rId42" Type="http://schemas.openxmlformats.org/officeDocument/2006/relationships/theme" Target="../theme/theme3.xml"/><Relationship Id="rId41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28.xml"/><Relationship Id="rId38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2255520" y="95861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53.png"/><Relationship Id="rId5" Type="http://schemas.openxmlformats.org/officeDocument/2006/relationships/image" Target="../media/image7.png"/><Relationship Id="rId6" Type="http://schemas.openxmlformats.org/officeDocument/2006/relationships/image" Target="../media/image46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Relationship Id="rId5" Type="http://schemas.openxmlformats.org/officeDocument/2006/relationships/hyperlink" Target="http://www.youtube.com/watch?v=gaKcVEjF_AM" TargetMode="External"/><Relationship Id="rId6" Type="http://schemas.openxmlformats.org/officeDocument/2006/relationships/image" Target="../media/image45.jpg"/><Relationship Id="rId7" Type="http://schemas.openxmlformats.org/officeDocument/2006/relationships/hyperlink" Target="https://youtu.be/gaKcVEjF_AM" TargetMode="External"/><Relationship Id="rId8" Type="http://schemas.openxmlformats.org/officeDocument/2006/relationships/image" Target="../media/image49.png"/><Relationship Id="rId11" Type="http://schemas.openxmlformats.org/officeDocument/2006/relationships/image" Target="../media/image54.png"/><Relationship Id="rId10" Type="http://schemas.openxmlformats.org/officeDocument/2006/relationships/image" Target="../media/image50.png"/><Relationship Id="rId13" Type="http://schemas.openxmlformats.org/officeDocument/2006/relationships/image" Target="../media/image57.png"/><Relationship Id="rId12" Type="http://schemas.openxmlformats.org/officeDocument/2006/relationships/image" Target="../media/image18.png"/><Relationship Id="rId14" Type="http://schemas.openxmlformats.org/officeDocument/2006/relationships/image" Target="../media/image6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46.png"/><Relationship Id="rId9" Type="http://schemas.openxmlformats.org/officeDocument/2006/relationships/image" Target="../media/image79.png"/><Relationship Id="rId5" Type="http://schemas.openxmlformats.org/officeDocument/2006/relationships/image" Target="../media/image55.png"/><Relationship Id="rId6" Type="http://schemas.openxmlformats.org/officeDocument/2006/relationships/image" Target="../media/image52.png"/><Relationship Id="rId7" Type="http://schemas.openxmlformats.org/officeDocument/2006/relationships/image" Target="../media/image56.png"/><Relationship Id="rId8" Type="http://schemas.openxmlformats.org/officeDocument/2006/relationships/image" Target="../media/image51.png"/><Relationship Id="rId11" Type="http://schemas.openxmlformats.org/officeDocument/2006/relationships/image" Target="../media/image54.png"/><Relationship Id="rId10" Type="http://schemas.openxmlformats.org/officeDocument/2006/relationships/image" Target="../media/image50.png"/><Relationship Id="rId13" Type="http://schemas.openxmlformats.org/officeDocument/2006/relationships/image" Target="../media/image60.png"/><Relationship Id="rId12" Type="http://schemas.openxmlformats.org/officeDocument/2006/relationships/image" Target="../media/image16.png"/><Relationship Id="rId14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hyperlink" Target="https://youtu.be/tfFZQFi1ZV0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youtu.be/tfFZQFi1ZV0" TargetMode="External"/><Relationship Id="rId6" Type="http://schemas.openxmlformats.org/officeDocument/2006/relationships/image" Target="../media/image42.png"/><Relationship Id="rId7" Type="http://schemas.openxmlformats.org/officeDocument/2006/relationships/image" Target="../media/image50.png"/><Relationship Id="rId8" Type="http://schemas.openxmlformats.org/officeDocument/2006/relationships/image" Target="../media/image54.png"/><Relationship Id="rId11" Type="http://schemas.openxmlformats.org/officeDocument/2006/relationships/hyperlink" Target="http://www.youtube.com/watch?v=tfFZQFi1ZV0" TargetMode="External"/><Relationship Id="rId10" Type="http://schemas.openxmlformats.org/officeDocument/2006/relationships/image" Target="../media/image60.png"/><Relationship Id="rId12" Type="http://schemas.openxmlformats.org/officeDocument/2006/relationships/image" Target="../media/image6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84.png"/><Relationship Id="rId22" Type="http://schemas.openxmlformats.org/officeDocument/2006/relationships/hyperlink" Target="https://drive.google.com/file/d/1eyID1F-wCUU5gXBbaUXvonYCWreVCVW4/view?usp=drive_link" TargetMode="External"/><Relationship Id="rId21" Type="http://schemas.openxmlformats.org/officeDocument/2006/relationships/image" Target="../media/image73.png"/><Relationship Id="rId23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62.png"/><Relationship Id="rId9" Type="http://schemas.openxmlformats.org/officeDocument/2006/relationships/hyperlink" Target="https://drive.google.com/file/d/17SVI_xpYh-NW9n-pDGXaahoUheVycXch/view" TargetMode="External"/><Relationship Id="rId5" Type="http://schemas.openxmlformats.org/officeDocument/2006/relationships/image" Target="../media/image87.png"/><Relationship Id="rId6" Type="http://schemas.openxmlformats.org/officeDocument/2006/relationships/hyperlink" Target="https://drive.google.com/file/d/17SVI_xpYh-NW9n-pDGXaahoUheVycXch/view" TargetMode="External"/><Relationship Id="rId7" Type="http://schemas.openxmlformats.org/officeDocument/2006/relationships/hyperlink" Target="https://drive.google.com/file/d/17SVI_xpYh-NW9n-pDGXaahoUheVycXch/view" TargetMode="External"/><Relationship Id="rId8" Type="http://schemas.openxmlformats.org/officeDocument/2006/relationships/hyperlink" Target="https://drive.google.com/file/d/17SVI_xpYh-NW9n-pDGXaahoUheVycXch/view" TargetMode="External"/><Relationship Id="rId11" Type="http://schemas.openxmlformats.org/officeDocument/2006/relationships/hyperlink" Target="https://drive.google.com/file/d/17SVI_xpYh-NW9n-pDGXaahoUheVycXch/view" TargetMode="External"/><Relationship Id="rId10" Type="http://schemas.openxmlformats.org/officeDocument/2006/relationships/hyperlink" Target="https://drive.google.com/file/d/17SVI_xpYh-NW9n-pDGXaahoUheVycXch/view" TargetMode="External"/><Relationship Id="rId13" Type="http://schemas.openxmlformats.org/officeDocument/2006/relationships/image" Target="../media/image76.png"/><Relationship Id="rId12" Type="http://schemas.openxmlformats.org/officeDocument/2006/relationships/image" Target="../media/image59.png"/><Relationship Id="rId15" Type="http://schemas.openxmlformats.org/officeDocument/2006/relationships/image" Target="../media/image88.png"/><Relationship Id="rId14" Type="http://schemas.openxmlformats.org/officeDocument/2006/relationships/image" Target="../media/image67.png"/><Relationship Id="rId17" Type="http://schemas.openxmlformats.org/officeDocument/2006/relationships/image" Target="../media/image69.png"/><Relationship Id="rId16" Type="http://schemas.openxmlformats.org/officeDocument/2006/relationships/image" Target="../media/image77.png"/><Relationship Id="rId19" Type="http://schemas.openxmlformats.org/officeDocument/2006/relationships/image" Target="../media/image60.png"/><Relationship Id="rId18" Type="http://schemas.openxmlformats.org/officeDocument/2006/relationships/image" Target="../media/image82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91.png"/><Relationship Id="rId22" Type="http://schemas.openxmlformats.org/officeDocument/2006/relationships/hyperlink" Target="http://efeedback.blogs.uoc.edu/wp-content/uploads/2016/06/Img_02_cat_gran.jpg" TargetMode="External"/><Relationship Id="rId21" Type="http://schemas.openxmlformats.org/officeDocument/2006/relationships/image" Target="../media/image96.png"/><Relationship Id="rId23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70.png"/><Relationship Id="rId9" Type="http://schemas.openxmlformats.org/officeDocument/2006/relationships/image" Target="../media/image90.png"/><Relationship Id="rId5" Type="http://schemas.openxmlformats.org/officeDocument/2006/relationships/image" Target="../media/image71.png"/><Relationship Id="rId6" Type="http://schemas.openxmlformats.org/officeDocument/2006/relationships/image" Target="../media/image49.png"/><Relationship Id="rId7" Type="http://schemas.openxmlformats.org/officeDocument/2006/relationships/image" Target="../media/image66.png"/><Relationship Id="rId8" Type="http://schemas.openxmlformats.org/officeDocument/2006/relationships/image" Target="../media/image75.png"/><Relationship Id="rId11" Type="http://schemas.openxmlformats.org/officeDocument/2006/relationships/image" Target="../media/image78.png"/><Relationship Id="rId10" Type="http://schemas.openxmlformats.org/officeDocument/2006/relationships/image" Target="../media/image97.png"/><Relationship Id="rId13" Type="http://schemas.openxmlformats.org/officeDocument/2006/relationships/image" Target="../media/image81.png"/><Relationship Id="rId12" Type="http://schemas.openxmlformats.org/officeDocument/2006/relationships/image" Target="../media/image57.png"/><Relationship Id="rId15" Type="http://schemas.openxmlformats.org/officeDocument/2006/relationships/image" Target="../media/image85.png"/><Relationship Id="rId14" Type="http://schemas.openxmlformats.org/officeDocument/2006/relationships/image" Target="../media/image83.png"/><Relationship Id="rId17" Type="http://schemas.openxmlformats.org/officeDocument/2006/relationships/image" Target="../media/image89.png"/><Relationship Id="rId16" Type="http://schemas.openxmlformats.org/officeDocument/2006/relationships/image" Target="../media/image92.png"/><Relationship Id="rId19" Type="http://schemas.openxmlformats.org/officeDocument/2006/relationships/hyperlink" Target="http://efeedback.blogs.uoc.edu/wp-content/uploads/2016/06/Img_02_cat_gran.jpg" TargetMode="External"/><Relationship Id="rId18" Type="http://schemas.openxmlformats.org/officeDocument/2006/relationships/hyperlink" Target="http://efeedback.blogs.uoc.edu/wp-content/uploads/2016/06/Img_02_cat_gran.jp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-es.facebook.com/UOC.universitat" TargetMode="External"/><Relationship Id="rId4" Type="http://schemas.openxmlformats.org/officeDocument/2006/relationships/hyperlink" Target="https://twitter.com/uocuniversitat?lang=ca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www.instagram.com/uocuniversitat/" TargetMode="External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10" Type="http://schemas.openxmlformats.org/officeDocument/2006/relationships/hyperlink" Target="http://www.uoc.ed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hyperlink" Target="http://www.youtube.com/watch?v=zaa82DyZJjo" TargetMode="External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hyperlink" Target="https://youtu.be/6qPTCfLgMb4" TargetMode="External"/><Relationship Id="rId5" Type="http://schemas.openxmlformats.org/officeDocument/2006/relationships/hyperlink" Target="https://youtu.be/6qPTCfLgMb4" TargetMode="External"/><Relationship Id="rId6" Type="http://schemas.openxmlformats.org/officeDocument/2006/relationships/hyperlink" Target="http://www.youtube.com/watch?v=6qPTCfLgMb4" TargetMode="External"/><Relationship Id="rId7" Type="http://schemas.openxmlformats.org/officeDocument/2006/relationships/image" Target="../media/image4.jpg"/><Relationship Id="rId8" Type="http://schemas.openxmlformats.org/officeDocument/2006/relationships/image" Target="../media/image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hyperlink" Target="https://www.uoc.edu/portal/ca/elearncenter/index.html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Relationship Id="rId10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Relationship Id="rId11" Type="http://schemas.openxmlformats.org/officeDocument/2006/relationships/image" Target="../media/image27.png"/><Relationship Id="rId10" Type="http://schemas.openxmlformats.org/officeDocument/2006/relationships/image" Target="../media/image36.png"/><Relationship Id="rId13" Type="http://schemas.openxmlformats.org/officeDocument/2006/relationships/image" Target="../media/image30.png"/><Relationship Id="rId12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5" Type="http://schemas.openxmlformats.org/officeDocument/2006/relationships/image" Target="../media/image37.png"/><Relationship Id="rId6" Type="http://schemas.openxmlformats.org/officeDocument/2006/relationships/image" Target="../media/image74.png"/><Relationship Id="rId7" Type="http://schemas.openxmlformats.org/officeDocument/2006/relationships/image" Target="../media/image47.png"/><Relationship Id="rId8" Type="http://schemas.openxmlformats.org/officeDocument/2006/relationships/image" Target="../media/image39.png"/><Relationship Id="rId11" Type="http://schemas.openxmlformats.org/officeDocument/2006/relationships/image" Target="../media/image34.png"/><Relationship Id="rId10" Type="http://schemas.openxmlformats.org/officeDocument/2006/relationships/image" Target="../media/image44.png"/><Relationship Id="rId13" Type="http://schemas.openxmlformats.org/officeDocument/2006/relationships/hyperlink" Target="https://www.youtube.com/watch?v=uTez_dcHjS4" TargetMode="External"/><Relationship Id="rId12" Type="http://schemas.openxmlformats.org/officeDocument/2006/relationships/image" Target="../media/image64.png"/><Relationship Id="rId15" Type="http://schemas.openxmlformats.org/officeDocument/2006/relationships/hyperlink" Target="https://www.youtube.com/watch?v=uTez_dcHjS4" TargetMode="External"/><Relationship Id="rId14" Type="http://schemas.openxmlformats.org/officeDocument/2006/relationships/hyperlink" Target="https://www.youtube.com/watch?v=uTez_dcHjS4" TargetMode="External"/><Relationship Id="rId17" Type="http://schemas.openxmlformats.org/officeDocument/2006/relationships/image" Target="../media/image48.jpg"/><Relationship Id="rId16" Type="http://schemas.openxmlformats.org/officeDocument/2006/relationships/hyperlink" Target="http://www.youtube.com/watch?v=uTez_dcHjS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"/>
          <p:cNvSpPr txBox="1"/>
          <p:nvPr>
            <p:ph type="ctrTitle"/>
          </p:nvPr>
        </p:nvSpPr>
        <p:spPr>
          <a:xfrm>
            <a:off x="517674" y="536500"/>
            <a:ext cx="54537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Un </a:t>
            </a:r>
            <a:r>
              <a:rPr lang="ca">
                <a:solidFill>
                  <a:schemeClr val="dk1"/>
                </a:solidFill>
              </a:rPr>
              <a:t>model</a:t>
            </a:r>
            <a:r>
              <a:rPr lang="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educatiu únic</a:t>
            </a:r>
            <a:endParaRPr/>
          </a:p>
        </p:txBody>
      </p:sp>
      <p:sp>
        <p:nvSpPr>
          <p:cNvPr id="266" name="Google Shape;266;p56"/>
          <p:cNvSpPr txBox="1"/>
          <p:nvPr>
            <p:ph idx="1" type="subTitle"/>
          </p:nvPr>
        </p:nvSpPr>
        <p:spPr>
          <a:xfrm>
            <a:off x="517674" y="2513639"/>
            <a:ext cx="34677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ca">
                <a:solidFill>
                  <a:schemeClr val="dk1"/>
                </a:solidFill>
              </a:rPr>
              <a:t>eLearning Innovation Center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78"/>
              </a:buClr>
              <a:buSzPts val="1500"/>
              <a:buNone/>
            </a:pPr>
            <a:r>
              <a:rPr i="1" lang="ca" sz="1200"/>
              <a:t>amb el</a:t>
            </a:r>
            <a:r>
              <a:rPr i="1" lang="ca" sz="1200"/>
              <a:t> suport dels Estudis de Psicologia </a:t>
            </a:r>
            <a:endParaRPr i="1" sz="12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78"/>
              </a:buClr>
              <a:buSzPts val="1500"/>
              <a:buNone/>
            </a:pPr>
            <a:r>
              <a:rPr i="1" lang="ca" sz="1200"/>
              <a:t>i Ciències de l’Educació</a:t>
            </a:r>
            <a:endParaRPr i="1" sz="12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78"/>
              </a:buClr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78"/>
              </a:buClr>
              <a:buSzPts val="1500"/>
              <a:buNone/>
            </a:pPr>
            <a:r>
              <a:rPr lang="ca"/>
              <a:t>Maig 2024</a:t>
            </a:r>
            <a:endParaRPr/>
          </a:p>
        </p:txBody>
      </p:sp>
      <p:cxnSp>
        <p:nvCxnSpPr>
          <p:cNvPr id="267" name="Google Shape;267;p56"/>
          <p:cNvCxnSpPr/>
          <p:nvPr/>
        </p:nvCxnSpPr>
        <p:spPr>
          <a:xfrm>
            <a:off x="517674" y="2462434"/>
            <a:ext cx="3467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5"/>
          <p:cNvSpPr txBox="1"/>
          <p:nvPr>
            <p:ph idx="4294967295" type="body"/>
          </p:nvPr>
        </p:nvSpPr>
        <p:spPr>
          <a:xfrm>
            <a:off x="2196850" y="335900"/>
            <a:ext cx="68016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23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L’</a:t>
            </a:r>
            <a:r>
              <a:rPr b="1" lang="ca" sz="6000">
                <a:solidFill>
                  <a:schemeClr val="lt1"/>
                </a:solidFill>
              </a:rPr>
              <a:t>acompany</a:t>
            </a:r>
            <a:r>
              <a:rPr b="1" lang="ca" sz="6000">
                <a:solidFill>
                  <a:schemeClr val="lt1"/>
                </a:solidFill>
              </a:rPr>
              <a:t>ament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6"/>
          <p:cNvSpPr/>
          <p:nvPr/>
        </p:nvSpPr>
        <p:spPr>
          <a:xfrm rot="2700000">
            <a:off x="5046097" y="2333197"/>
            <a:ext cx="2196839" cy="2196839"/>
          </a:xfrm>
          <a:prstGeom prst="arc">
            <a:avLst>
              <a:gd fmla="val 10841596" name="adj1"/>
              <a:gd fmla="val 5200502" name="adj2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6"/>
          <p:cNvSpPr txBox="1"/>
          <p:nvPr/>
        </p:nvSpPr>
        <p:spPr>
          <a:xfrm>
            <a:off x="6598308" y="3799319"/>
            <a:ext cx="1278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DIRECCIÓ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DE PROGRAMA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pic>
        <p:nvPicPr>
          <p:cNvPr id="389" name="Google Shape;38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246" y="3087634"/>
            <a:ext cx="613662" cy="61363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6"/>
          <p:cNvSpPr/>
          <p:nvPr/>
        </p:nvSpPr>
        <p:spPr>
          <a:xfrm>
            <a:off x="4270050" y="2579827"/>
            <a:ext cx="1679400" cy="1679400"/>
          </a:xfrm>
          <a:prstGeom prst="ellipse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6"/>
          <p:cNvSpPr txBox="1"/>
          <p:nvPr>
            <p:ph idx="4294967295" type="body"/>
          </p:nvPr>
        </p:nvSpPr>
        <p:spPr>
          <a:xfrm>
            <a:off x="5613400" y="339127"/>
            <a:ext cx="34836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Ofereix a l’estudiant un acompanyament personalitzat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i una orientació permanent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al llarg del seu recorregut acadèmic.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66"/>
          <p:cNvSpPr txBox="1"/>
          <p:nvPr>
            <p:ph idx="4294967295" type="body"/>
          </p:nvPr>
        </p:nvSpPr>
        <p:spPr>
          <a:xfrm>
            <a:off x="2162825" y="339124"/>
            <a:ext cx="32943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L’equip </a:t>
            </a:r>
            <a:r>
              <a:rPr b="1" lang="ca" sz="3000">
                <a:solidFill>
                  <a:srgbClr val="010078"/>
                </a:solidFill>
              </a:rPr>
              <a:t>docent</a:t>
            </a:r>
            <a:r>
              <a:rPr b="1" lang="ca" sz="3000">
                <a:solidFill>
                  <a:srgbClr val="010078"/>
                </a:solidFill>
              </a:rPr>
              <a:t> 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 la UOC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  <p:sp>
        <p:nvSpPr>
          <p:cNvPr id="393" name="Google Shape;393;p66"/>
          <p:cNvSpPr txBox="1"/>
          <p:nvPr>
            <p:ph idx="4294967295" type="body"/>
          </p:nvPr>
        </p:nvSpPr>
        <p:spPr>
          <a:xfrm>
            <a:off x="3839273" y="1997766"/>
            <a:ext cx="2558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</a:rPr>
              <a:t>PROFESSORAT </a:t>
            </a:r>
            <a:endParaRPr b="1" sz="1000">
              <a:solidFill>
                <a:srgbClr val="010078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</a:rPr>
              <a:t>(PDI)</a:t>
            </a:r>
            <a:endParaRPr b="1" sz="1000">
              <a:solidFill>
                <a:srgbClr val="010078"/>
              </a:solidFill>
            </a:endParaRPr>
          </a:p>
        </p:txBody>
      </p:sp>
      <p:sp>
        <p:nvSpPr>
          <p:cNvPr id="394" name="Google Shape;394;p66"/>
          <p:cNvSpPr txBox="1"/>
          <p:nvPr>
            <p:ph idx="4294967295" type="body"/>
          </p:nvPr>
        </p:nvSpPr>
        <p:spPr>
          <a:xfrm>
            <a:off x="3852103" y="4586476"/>
            <a:ext cx="2741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</a:rPr>
              <a:t>PROFESSORAT </a:t>
            </a:r>
            <a:endParaRPr b="1" sz="1000">
              <a:solidFill>
                <a:srgbClr val="010078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</a:rPr>
              <a:t>COL·LABORADOR (PC)</a:t>
            </a:r>
            <a:endParaRPr b="1" sz="1000">
              <a:solidFill>
                <a:srgbClr val="010078"/>
              </a:solidFill>
            </a:endParaRPr>
          </a:p>
        </p:txBody>
      </p:sp>
      <p:sp>
        <p:nvSpPr>
          <p:cNvPr id="395" name="Google Shape;395;p66"/>
          <p:cNvSpPr txBox="1"/>
          <p:nvPr>
            <p:ph idx="4294967295" type="body"/>
          </p:nvPr>
        </p:nvSpPr>
        <p:spPr>
          <a:xfrm>
            <a:off x="5405119" y="3820122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 </a:t>
            </a: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TUTOR</a:t>
            </a: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/</a:t>
            </a: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A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pic>
        <p:nvPicPr>
          <p:cNvPr id="396" name="Google Shape;39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4700" y="2692345"/>
            <a:ext cx="2199277" cy="212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0180" y="2328565"/>
            <a:ext cx="655839" cy="65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0180" y="3858346"/>
            <a:ext cx="655839" cy="6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89286" y="3087634"/>
            <a:ext cx="648782" cy="64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7"/>
          <p:cNvSpPr/>
          <p:nvPr/>
        </p:nvSpPr>
        <p:spPr>
          <a:xfrm rot="-7938405">
            <a:off x="2349435" y="2755380"/>
            <a:ext cx="1783242" cy="1229417"/>
          </a:xfrm>
          <a:prstGeom prst="arc">
            <a:avLst>
              <a:gd fmla="val 12358297" name="adj1"/>
              <a:gd fmla="val 20081757" name="adj2"/>
            </a:avLst>
          </a:prstGeom>
          <a:noFill/>
          <a:ln cap="flat" cmpd="sng" w="38100">
            <a:solidFill>
              <a:srgbClr val="12297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7"/>
          <p:cNvSpPr txBox="1"/>
          <p:nvPr>
            <p:ph idx="4294967295" type="body"/>
          </p:nvPr>
        </p:nvSpPr>
        <p:spPr>
          <a:xfrm>
            <a:off x="5613400" y="339127"/>
            <a:ext cx="34836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Assessora l'estudiant en la tria d'un itinerari acadèmic personalitzat durant tota l'experiència a la UOC.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6" name="Google Shape;406;p67"/>
          <p:cNvSpPr txBox="1"/>
          <p:nvPr>
            <p:ph idx="4294967295" type="body"/>
          </p:nvPr>
        </p:nvSpPr>
        <p:spPr>
          <a:xfrm>
            <a:off x="2162825" y="339125"/>
            <a:ext cx="34836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Funcions 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del tutor o tutora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  <p:sp>
        <p:nvSpPr>
          <p:cNvPr id="407" name="Google Shape;407;p67"/>
          <p:cNvSpPr txBox="1"/>
          <p:nvPr>
            <p:ph idx="4294967295" type="body"/>
          </p:nvPr>
        </p:nvSpPr>
        <p:spPr>
          <a:xfrm>
            <a:off x="2002224" y="2998828"/>
            <a:ext cx="1067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TUTOR/A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pic>
        <p:nvPicPr>
          <p:cNvPr id="408" name="Google Shape;40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611" y="2221490"/>
            <a:ext cx="680625" cy="68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 encara no coneixes la UOC, un tutor t'acompanya durant tot el procés de benvinguda. El tutor et dóna consells sobre com utilitzar l'aula de tutoria. Com et acompanya el tutor o tutora de la UOC? A l'aula de tutoria es troba tota la informació que necessites i consells sobre com pots organitzar-te el semestre.  Per als estudiants que no són nous, el tutor aconsella i ajuda amb l'elecció d'assignatures segons els seus interessos i expectatives. També, el tutor ajuda a ajustar el ritme de treball segons la disponibilitat de l'estudiant.  🎓 Més informació sobre màsters universitaris en línia: https://estudios.uoc.edu/es/masters-universitarios #tutor # acompanya #uoc #recomenacions #consellstutor #tutorconsells #consultes #consultestutor  La UOC és la Universitat en línia que té la voluntat de cobrir les necessitats educatives de les persones que volen formar-se al llarg de la vida, aprofitant al màxim el potencial de la xarxa per aprendre en un entorn flexible.  Estudiar online a la UOC et permet formar-te de manera flexible ia distància, on i quan vulguis. Amb acompanyament personalitzat, diversitat de formes d'aprenentatge perquè puguis aprendre practicant i de forma contínua.  Descobreix tota l'oferta formativa de la UOC: graus, màsters oficials, postgraus, seminaris i assignatures per cursar lliurement.  Més informació: ▶ Estudiar Online a la UOC https://estudios.uoc.edu/es/estudiar-online  ▶ Oferta Formativa (Graus, màsters universitaris, postgraus, seminaris i assignatures lliures): / (Graus, màsters universitaris, postgraus, seminaris i Assignatures lliures): https://estudios.uoc.edu/ca/estudis  ✉️ Més informació sobre l'oferta formativa https://estudios.uoc.edu/ca/contacte" id="409" name="Google Shape;409;p6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592" y="3210600"/>
            <a:ext cx="1461550" cy="9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7"/>
          <p:cNvSpPr txBox="1"/>
          <p:nvPr/>
        </p:nvSpPr>
        <p:spPr>
          <a:xfrm>
            <a:off x="150546" y="4166050"/>
            <a:ext cx="15723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 t'acompanya el tutor o tutora de la UOC?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411" name="Google Shape;411;p67"/>
          <p:cNvSpPr txBox="1"/>
          <p:nvPr/>
        </p:nvSpPr>
        <p:spPr>
          <a:xfrm>
            <a:off x="2965116" y="2096044"/>
            <a:ext cx="2736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a" sz="1500" u="none" cap="none" strike="noStrike">
                <a:solidFill>
                  <a:srgbClr val="00007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forma individualitzada, acull </a:t>
            </a:r>
            <a:r>
              <a:rPr lang="ca" sz="1500">
                <a:solidFill>
                  <a:srgbClr val="000078"/>
                </a:solidFill>
                <a:highlight>
                  <a:srgbClr val="FFFFFF"/>
                </a:highlight>
              </a:rPr>
              <a:t>(</a:t>
            </a:r>
            <a:r>
              <a:rPr b="0" i="0" lang="ca" sz="1500" u="none" cap="none" strike="noStrike">
                <a:solidFill>
                  <a:srgbClr val="00007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ca" sz="1500">
                <a:solidFill>
                  <a:srgbClr val="000078"/>
                </a:solidFill>
                <a:highlight>
                  <a:srgbClr val="FFFFFF"/>
                </a:highlight>
              </a:rPr>
              <a:t>t</a:t>
            </a:r>
            <a:r>
              <a:rPr b="0" i="0" lang="ca" sz="1500" u="none" cap="none" strike="noStrike">
                <a:solidFill>
                  <a:srgbClr val="00007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or/a d</a:t>
            </a:r>
            <a:r>
              <a:rPr lang="ca" sz="1500">
                <a:solidFill>
                  <a:srgbClr val="000078"/>
                </a:solidFill>
                <a:highlight>
                  <a:srgbClr val="FFFFFF"/>
                </a:highlight>
              </a:rPr>
              <a:t>’inici)</a:t>
            </a:r>
            <a:r>
              <a:rPr b="0" i="0" lang="ca" sz="1500" u="none" cap="none" strike="noStrike">
                <a:solidFill>
                  <a:srgbClr val="00007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acompanya i orienta a l’estudiant durant la seva vida acadèmica en la UOC</a:t>
            </a:r>
            <a:r>
              <a:rPr lang="ca" sz="1500">
                <a:solidFill>
                  <a:srgbClr val="000078"/>
                </a:solidFill>
                <a:highlight>
                  <a:srgbClr val="FFFFFF"/>
                </a:highlight>
              </a:rPr>
              <a:t>.</a:t>
            </a:r>
            <a:endParaRPr b="0" i="0" sz="15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7"/>
          <p:cNvSpPr/>
          <p:nvPr/>
        </p:nvSpPr>
        <p:spPr>
          <a:xfrm>
            <a:off x="7003475" y="2230100"/>
            <a:ext cx="1898400" cy="2477100"/>
          </a:xfrm>
          <a:prstGeom prst="rect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3" name="Google Shape;413;p67"/>
          <p:cNvCxnSpPr/>
          <p:nvPr/>
        </p:nvCxnSpPr>
        <p:spPr>
          <a:xfrm>
            <a:off x="7439900" y="3129000"/>
            <a:ext cx="1231500" cy="0"/>
          </a:xfrm>
          <a:prstGeom prst="straightConnector1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Google Shape;414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8875" y="2716063"/>
            <a:ext cx="316100" cy="290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67"/>
          <p:cNvGrpSpPr/>
          <p:nvPr/>
        </p:nvGrpSpPr>
        <p:grpSpPr>
          <a:xfrm>
            <a:off x="7410841" y="2432468"/>
            <a:ext cx="547800" cy="547800"/>
            <a:chOff x="7028225" y="1940400"/>
            <a:chExt cx="547800" cy="547800"/>
          </a:xfrm>
        </p:grpSpPr>
        <p:sp>
          <p:nvSpPr>
            <p:cNvPr id="416" name="Google Shape;416;p67"/>
            <p:cNvSpPr/>
            <p:nvPr/>
          </p:nvSpPr>
          <p:spPr>
            <a:xfrm>
              <a:off x="7028225" y="1940400"/>
              <a:ext cx="547800" cy="547800"/>
            </a:xfrm>
            <a:prstGeom prst="ellipse">
              <a:avLst/>
            </a:prstGeom>
            <a:solidFill>
              <a:srgbClr val="2DE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7" name="Google Shape;417;p6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084000" y="2023384"/>
              <a:ext cx="436250" cy="381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8" name="Google Shape;418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07264" y="3965586"/>
            <a:ext cx="172799" cy="1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7"/>
          <p:cNvSpPr/>
          <p:nvPr/>
        </p:nvSpPr>
        <p:spPr>
          <a:xfrm>
            <a:off x="8518379" y="2850157"/>
            <a:ext cx="129900" cy="129900"/>
          </a:xfrm>
          <a:prstGeom prst="rect">
            <a:avLst/>
          </a:prstGeom>
          <a:noFill/>
          <a:ln cap="flat" cmpd="sng" w="38100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62981" y="3822948"/>
            <a:ext cx="361152" cy="316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67"/>
          <p:cNvCxnSpPr/>
          <p:nvPr/>
        </p:nvCxnSpPr>
        <p:spPr>
          <a:xfrm>
            <a:off x="2242224" y="3188497"/>
            <a:ext cx="587400" cy="0"/>
          </a:xfrm>
          <a:prstGeom prst="straightConnector1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2" name="Google Shape;422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7177" y="3662649"/>
            <a:ext cx="585621" cy="5125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67"/>
          <p:cNvCxnSpPr/>
          <p:nvPr/>
        </p:nvCxnSpPr>
        <p:spPr>
          <a:xfrm>
            <a:off x="4042194" y="4228203"/>
            <a:ext cx="1045500" cy="0"/>
          </a:xfrm>
          <a:prstGeom prst="straightConnector1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4" name="Google Shape;424;p67"/>
          <p:cNvGrpSpPr/>
          <p:nvPr/>
        </p:nvGrpSpPr>
        <p:grpSpPr>
          <a:xfrm>
            <a:off x="4503035" y="3662791"/>
            <a:ext cx="585551" cy="512293"/>
            <a:chOff x="1632487" y="0"/>
            <a:chExt cx="5879025" cy="5143499"/>
          </a:xfrm>
        </p:grpSpPr>
        <p:pic>
          <p:nvPicPr>
            <p:cNvPr id="425" name="Google Shape;425;p6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632487" y="0"/>
              <a:ext cx="5879025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67"/>
            <p:cNvSpPr/>
            <p:nvPr/>
          </p:nvSpPr>
          <p:spPr>
            <a:xfrm>
              <a:off x="3193800" y="798450"/>
              <a:ext cx="3574500" cy="259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7" name="Google Shape;427;p67"/>
          <p:cNvCxnSpPr/>
          <p:nvPr/>
        </p:nvCxnSpPr>
        <p:spPr>
          <a:xfrm flipH="1" rot="10800000">
            <a:off x="5070571" y="3861572"/>
            <a:ext cx="2343600" cy="10200"/>
          </a:xfrm>
          <a:prstGeom prst="straightConnector1">
            <a:avLst/>
          </a:prstGeom>
          <a:noFill/>
          <a:ln cap="flat" cmpd="sng" w="38100">
            <a:solidFill>
              <a:srgbClr val="12297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67"/>
          <p:cNvCxnSpPr/>
          <p:nvPr/>
        </p:nvCxnSpPr>
        <p:spPr>
          <a:xfrm>
            <a:off x="3569803" y="4175236"/>
            <a:ext cx="451500" cy="0"/>
          </a:xfrm>
          <a:prstGeom prst="straightConnector1">
            <a:avLst/>
          </a:prstGeom>
          <a:noFill/>
          <a:ln cap="flat" cmpd="sng" w="38100">
            <a:solidFill>
              <a:srgbClr val="12297F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29" name="Google Shape;429;p67"/>
          <p:cNvGrpSpPr/>
          <p:nvPr/>
        </p:nvGrpSpPr>
        <p:grpSpPr>
          <a:xfrm>
            <a:off x="7359144" y="3596851"/>
            <a:ext cx="547800" cy="547800"/>
            <a:chOff x="7081300" y="3021225"/>
            <a:chExt cx="547800" cy="547800"/>
          </a:xfrm>
        </p:grpSpPr>
        <p:sp>
          <p:nvSpPr>
            <p:cNvPr id="430" name="Google Shape;430;p67"/>
            <p:cNvSpPr/>
            <p:nvPr/>
          </p:nvSpPr>
          <p:spPr>
            <a:xfrm>
              <a:off x="7081300" y="3021225"/>
              <a:ext cx="547800" cy="547800"/>
            </a:xfrm>
            <a:prstGeom prst="ellipse">
              <a:avLst/>
            </a:prstGeom>
            <a:solidFill>
              <a:srgbClr val="2DE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1" name="Google Shape;431;p6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37075" y="3104209"/>
              <a:ext cx="436250" cy="3818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2" name="Google Shape;432;p67"/>
          <p:cNvCxnSpPr/>
          <p:nvPr/>
        </p:nvCxnSpPr>
        <p:spPr>
          <a:xfrm>
            <a:off x="7439900" y="4282400"/>
            <a:ext cx="1231500" cy="0"/>
          </a:xfrm>
          <a:prstGeom prst="straightConnector1">
            <a:avLst/>
          </a:prstGeom>
          <a:noFill/>
          <a:ln cap="flat" cmpd="sng" w="19050">
            <a:solidFill>
              <a:srgbClr val="2DEE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67"/>
          <p:cNvSpPr txBox="1"/>
          <p:nvPr>
            <p:ph idx="4294967295" type="body"/>
          </p:nvPr>
        </p:nvSpPr>
        <p:spPr>
          <a:xfrm>
            <a:off x="4031249" y="4312351"/>
            <a:ext cx="1067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ESTUDIANT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sp>
        <p:nvSpPr>
          <p:cNvPr id="434" name="Google Shape;434;p67"/>
          <p:cNvSpPr txBox="1"/>
          <p:nvPr>
            <p:ph idx="4294967295" type="body"/>
          </p:nvPr>
        </p:nvSpPr>
        <p:spPr>
          <a:xfrm>
            <a:off x="7393932" y="3212930"/>
            <a:ext cx="13650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PROFESSOR/A RESPONSABLE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sp>
        <p:nvSpPr>
          <p:cNvPr id="435" name="Google Shape;435;p67"/>
          <p:cNvSpPr txBox="1"/>
          <p:nvPr>
            <p:ph idx="4294967295" type="body"/>
          </p:nvPr>
        </p:nvSpPr>
        <p:spPr>
          <a:xfrm>
            <a:off x="7393932" y="4368200"/>
            <a:ext cx="13650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1000">
                <a:solidFill>
                  <a:srgbClr val="010078"/>
                </a:solidFill>
                <a:highlight>
                  <a:srgbClr val="FFFFFF"/>
                </a:highlight>
              </a:rPr>
              <a:t>PROFESSOR/A COL·LABORADOR</a:t>
            </a:r>
            <a:endParaRPr b="1" sz="1000">
              <a:solidFill>
                <a:srgbClr val="010078"/>
              </a:solidFill>
              <a:highlight>
                <a:srgbClr val="FFFFFF"/>
              </a:highlight>
            </a:endParaRPr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17296" y="3737752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71796" y="4046502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5041384" y="3737752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6299998">
            <a:off x="2444021" y="3130394"/>
            <a:ext cx="170399" cy="257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67"/>
          <p:cNvGrpSpPr/>
          <p:nvPr/>
        </p:nvGrpSpPr>
        <p:grpSpPr>
          <a:xfrm>
            <a:off x="6082022" y="3617832"/>
            <a:ext cx="547800" cy="438200"/>
            <a:chOff x="6061050" y="2293385"/>
            <a:chExt cx="547800" cy="438200"/>
          </a:xfrm>
        </p:grpSpPr>
        <p:sp>
          <p:nvSpPr>
            <p:cNvPr id="441" name="Google Shape;441;p67"/>
            <p:cNvSpPr/>
            <p:nvPr/>
          </p:nvSpPr>
          <p:spPr>
            <a:xfrm>
              <a:off x="6061050" y="2367125"/>
              <a:ext cx="547800" cy="290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magen que contiene objeto  Descripción generada automáticamente" id="442" name="Google Shape;442;p6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109207" y="2293385"/>
              <a:ext cx="451485" cy="438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67"/>
          <p:cNvGrpSpPr/>
          <p:nvPr/>
        </p:nvGrpSpPr>
        <p:grpSpPr>
          <a:xfrm>
            <a:off x="2749004" y="3825333"/>
            <a:ext cx="547800" cy="438547"/>
            <a:chOff x="2675600" y="3657553"/>
            <a:chExt cx="547800" cy="438547"/>
          </a:xfrm>
        </p:grpSpPr>
        <p:sp>
          <p:nvSpPr>
            <p:cNvPr id="444" name="Google Shape;444;p67"/>
            <p:cNvSpPr/>
            <p:nvPr/>
          </p:nvSpPr>
          <p:spPr>
            <a:xfrm>
              <a:off x="2675600" y="3657553"/>
              <a:ext cx="547800" cy="43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magen que contiene objeto  Descripción generada automáticamente" id="445" name="Google Shape;445;p6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723755" y="3657900"/>
              <a:ext cx="451485" cy="438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68"/>
          <p:cNvCxnSpPr/>
          <p:nvPr/>
        </p:nvCxnSpPr>
        <p:spPr>
          <a:xfrm>
            <a:off x="5545076" y="3030358"/>
            <a:ext cx="766200" cy="684900"/>
          </a:xfrm>
          <a:prstGeom prst="straightConnector1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68"/>
          <p:cNvSpPr/>
          <p:nvPr/>
        </p:nvSpPr>
        <p:spPr>
          <a:xfrm rot="5400000">
            <a:off x="3851926" y="1371583"/>
            <a:ext cx="2835900" cy="2835900"/>
          </a:xfrm>
          <a:prstGeom prst="arc">
            <a:avLst>
              <a:gd fmla="val 14653385" name="adj1"/>
              <a:gd fmla="val 5354494" name="adj2"/>
            </a:avLst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8"/>
          <p:cNvSpPr/>
          <p:nvPr/>
        </p:nvSpPr>
        <p:spPr>
          <a:xfrm>
            <a:off x="6135626" y="3364883"/>
            <a:ext cx="724200" cy="7242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68"/>
          <p:cNvSpPr txBox="1"/>
          <p:nvPr>
            <p:ph idx="4294967295" type="body"/>
          </p:nvPr>
        </p:nvSpPr>
        <p:spPr>
          <a:xfrm>
            <a:off x="5613400" y="339127"/>
            <a:ext cx="34836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Dissenya l'assignatura, n'assegura la qualitat i coordina el professorat col·laborador.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4" name="Google Shape;454;p68"/>
          <p:cNvSpPr txBox="1"/>
          <p:nvPr>
            <p:ph idx="4294967295" type="body"/>
          </p:nvPr>
        </p:nvSpPr>
        <p:spPr>
          <a:xfrm>
            <a:off x="2162836" y="339122"/>
            <a:ext cx="32943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Funcions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del professorat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responsable</a:t>
            </a:r>
            <a:r>
              <a:rPr b="1" lang="ca" sz="3000">
                <a:solidFill>
                  <a:srgbClr val="010078"/>
                </a:solidFill>
              </a:rPr>
              <a:t>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 l’assignatura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  <p:sp>
        <p:nvSpPr>
          <p:cNvPr id="455" name="Google Shape;455;p68"/>
          <p:cNvSpPr txBox="1"/>
          <p:nvPr/>
        </p:nvSpPr>
        <p:spPr>
          <a:xfrm>
            <a:off x="577402" y="2568226"/>
            <a:ext cx="282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Dissenyar l’assignatura</a:t>
            </a:r>
            <a:r>
              <a:rPr lang="ca" sz="1000">
                <a:solidFill>
                  <a:srgbClr val="000078"/>
                </a:solidFill>
              </a:rPr>
              <a:t> i </a:t>
            </a:r>
            <a:endParaRPr sz="1000">
              <a:solidFill>
                <a:srgbClr val="000078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prendre decisions </a:t>
            </a:r>
            <a:endParaRPr sz="1000">
              <a:solidFill>
                <a:srgbClr val="000078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acadèmiques</a:t>
            </a:r>
            <a:endParaRPr b="0" i="0" sz="10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8"/>
          <p:cNvSpPr txBox="1"/>
          <p:nvPr/>
        </p:nvSpPr>
        <p:spPr>
          <a:xfrm>
            <a:off x="524457" y="3462488"/>
            <a:ext cx="333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Actualitzar-se de forma </a:t>
            </a:r>
            <a:endParaRPr b="1" sz="1000">
              <a:solidFill>
                <a:srgbClr val="000078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continuada </a:t>
            </a:r>
            <a:r>
              <a:rPr lang="ca" sz="1000">
                <a:solidFill>
                  <a:srgbClr val="000078"/>
                </a:solidFill>
              </a:rPr>
              <a:t>en el seu àmbit </a:t>
            </a:r>
            <a:endParaRPr sz="1000">
              <a:solidFill>
                <a:srgbClr val="000078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d’expertesa i </a:t>
            </a:r>
            <a:r>
              <a:rPr b="1" lang="ca" sz="1000">
                <a:solidFill>
                  <a:srgbClr val="000078"/>
                </a:solidFill>
              </a:rPr>
              <a:t>liderar</a:t>
            </a:r>
            <a:endParaRPr b="1" sz="1000">
              <a:solidFill>
                <a:srgbClr val="000078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la innovació docent</a:t>
            </a:r>
            <a:endParaRPr b="1" i="0" sz="1000" u="none" cap="none" strike="noStrike">
              <a:solidFill>
                <a:srgbClr val="000078"/>
              </a:solidFill>
            </a:endParaRPr>
          </a:p>
        </p:txBody>
      </p:sp>
      <p:sp>
        <p:nvSpPr>
          <p:cNvPr id="457" name="Google Shape;457;p68"/>
          <p:cNvSpPr txBox="1"/>
          <p:nvPr/>
        </p:nvSpPr>
        <p:spPr>
          <a:xfrm>
            <a:off x="3811780" y="4529808"/>
            <a:ext cx="290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Fer el </a:t>
            </a:r>
            <a:r>
              <a:rPr b="1" lang="ca" sz="1000">
                <a:solidFill>
                  <a:srgbClr val="000078"/>
                </a:solidFill>
              </a:rPr>
              <a:t>seguiment de l’acció docent</a:t>
            </a:r>
            <a:endParaRPr b="1" sz="1000">
              <a:solidFill>
                <a:srgbClr val="000078"/>
              </a:solidFill>
            </a:endParaRPr>
          </a:p>
        </p:txBody>
      </p:sp>
      <p:sp>
        <p:nvSpPr>
          <p:cNvPr id="458" name="Google Shape;458;p68"/>
          <p:cNvSpPr txBox="1"/>
          <p:nvPr/>
        </p:nvSpPr>
        <p:spPr>
          <a:xfrm>
            <a:off x="7082890" y="1899891"/>
            <a:ext cx="300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V</a:t>
            </a:r>
            <a:r>
              <a:rPr b="1" lang="ca" sz="1000">
                <a:solidFill>
                  <a:srgbClr val="000078"/>
                </a:solidFill>
              </a:rPr>
              <a:t>alorar els resultats </a:t>
            </a:r>
            <a:endParaRPr b="1" sz="1000">
              <a:solidFill>
                <a:srgbClr val="00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de l’acció docent </a:t>
            </a:r>
            <a:endParaRPr sz="1000">
              <a:solidFill>
                <a:srgbClr val="00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i avaluar el disseny </a:t>
            </a:r>
            <a:endParaRPr sz="1000">
              <a:solidFill>
                <a:srgbClr val="00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de l’assignatura</a:t>
            </a:r>
            <a:endParaRPr sz="1000">
              <a:solidFill>
                <a:srgbClr val="000078"/>
              </a:solidFill>
            </a:endParaRPr>
          </a:p>
        </p:txBody>
      </p:sp>
      <p:sp>
        <p:nvSpPr>
          <p:cNvPr id="459" name="Google Shape;459;p68"/>
          <p:cNvSpPr txBox="1"/>
          <p:nvPr/>
        </p:nvSpPr>
        <p:spPr>
          <a:xfrm>
            <a:off x="7269988" y="3276638"/>
            <a:ext cx="187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a" sz="1000">
                <a:solidFill>
                  <a:srgbClr val="000078"/>
                </a:solidFill>
              </a:rPr>
              <a:t>Liderar i treballar de forma col·lectiva amb el professorat col·laborador </a:t>
            </a:r>
            <a:endParaRPr b="1" sz="1000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(PC) per establir el procés </a:t>
            </a:r>
            <a:endParaRPr sz="1000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d’ensenyament-aprenentatge </a:t>
            </a:r>
            <a:endParaRPr sz="1000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a" sz="1000">
                <a:solidFill>
                  <a:srgbClr val="000078"/>
                </a:solidFill>
              </a:rPr>
              <a:t>de l’assignatura</a:t>
            </a:r>
            <a:endParaRPr sz="1000">
              <a:solidFill>
                <a:srgbClr val="000078"/>
              </a:solidFill>
            </a:endParaRPr>
          </a:p>
        </p:txBody>
      </p:sp>
      <p:cxnSp>
        <p:nvCxnSpPr>
          <p:cNvPr id="460" name="Google Shape;460;p68"/>
          <p:cNvCxnSpPr>
            <a:endCxn id="461" idx="3"/>
          </p:cNvCxnSpPr>
          <p:nvPr/>
        </p:nvCxnSpPr>
        <p:spPr>
          <a:xfrm flipH="1" rot="10800000">
            <a:off x="5721611" y="2399283"/>
            <a:ext cx="1138200" cy="371400"/>
          </a:xfrm>
          <a:prstGeom prst="straightConnector1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68"/>
          <p:cNvCxnSpPr/>
          <p:nvPr/>
        </p:nvCxnSpPr>
        <p:spPr>
          <a:xfrm flipH="1">
            <a:off x="4330214" y="2924471"/>
            <a:ext cx="801900" cy="801900"/>
          </a:xfrm>
          <a:prstGeom prst="straightConnector1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68"/>
          <p:cNvCxnSpPr>
            <a:stCxn id="464" idx="6"/>
          </p:cNvCxnSpPr>
          <p:nvPr/>
        </p:nvCxnSpPr>
        <p:spPr>
          <a:xfrm>
            <a:off x="4192439" y="2845233"/>
            <a:ext cx="824100" cy="0"/>
          </a:xfrm>
          <a:prstGeom prst="straightConnector1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68"/>
          <p:cNvCxnSpPr/>
          <p:nvPr/>
        </p:nvCxnSpPr>
        <p:spPr>
          <a:xfrm>
            <a:off x="5269864" y="3112771"/>
            <a:ext cx="0" cy="845400"/>
          </a:xfrm>
          <a:prstGeom prst="straightConnector1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8"/>
          <p:cNvSpPr/>
          <p:nvPr/>
        </p:nvSpPr>
        <p:spPr>
          <a:xfrm>
            <a:off x="4652476" y="2242547"/>
            <a:ext cx="1234800" cy="123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7" name="Google Shape;46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5862" y="2515941"/>
            <a:ext cx="688028" cy="68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8"/>
          <p:cNvSpPr/>
          <p:nvPr/>
        </p:nvSpPr>
        <p:spPr>
          <a:xfrm>
            <a:off x="3468239" y="2483133"/>
            <a:ext cx="724200" cy="7242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041" y="2673710"/>
            <a:ext cx="352599" cy="34305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8"/>
          <p:cNvSpPr/>
          <p:nvPr/>
        </p:nvSpPr>
        <p:spPr>
          <a:xfrm>
            <a:off x="6347276" y="2037183"/>
            <a:ext cx="724200" cy="7242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8936" y="2223596"/>
            <a:ext cx="300875" cy="3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8"/>
          <p:cNvSpPr/>
          <p:nvPr/>
        </p:nvSpPr>
        <p:spPr>
          <a:xfrm>
            <a:off x="3928276" y="3364883"/>
            <a:ext cx="724200" cy="7242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" name="Google Shape;471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700091">
            <a:off x="4096355" y="3564201"/>
            <a:ext cx="370418" cy="32556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8"/>
          <p:cNvSpPr/>
          <p:nvPr/>
        </p:nvSpPr>
        <p:spPr>
          <a:xfrm>
            <a:off x="4907776" y="3805608"/>
            <a:ext cx="724200" cy="7242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2903" y="4060628"/>
            <a:ext cx="473925" cy="259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68"/>
          <p:cNvGrpSpPr/>
          <p:nvPr/>
        </p:nvGrpSpPr>
        <p:grpSpPr>
          <a:xfrm>
            <a:off x="6263635" y="3752153"/>
            <a:ext cx="259191" cy="259191"/>
            <a:chOff x="7435951" y="2550296"/>
            <a:chExt cx="724200" cy="724200"/>
          </a:xfrm>
        </p:grpSpPr>
        <p:sp>
          <p:nvSpPr>
            <p:cNvPr id="475" name="Google Shape;475;p68"/>
            <p:cNvSpPr/>
            <p:nvPr/>
          </p:nvSpPr>
          <p:spPr>
            <a:xfrm>
              <a:off x="7435951" y="2550296"/>
              <a:ext cx="724200" cy="724200"/>
            </a:xfrm>
            <a:prstGeom prst="ellipse">
              <a:avLst/>
            </a:prstGeom>
            <a:solidFill>
              <a:srgbClr val="C2F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6" name="Google Shape;476;p6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48551" y="2647875"/>
              <a:ext cx="498993" cy="529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p68"/>
          <p:cNvGrpSpPr/>
          <p:nvPr/>
        </p:nvGrpSpPr>
        <p:grpSpPr>
          <a:xfrm>
            <a:off x="6354148" y="3417301"/>
            <a:ext cx="259191" cy="259191"/>
            <a:chOff x="7435951" y="2550296"/>
            <a:chExt cx="724200" cy="724200"/>
          </a:xfrm>
        </p:grpSpPr>
        <p:sp>
          <p:nvSpPr>
            <p:cNvPr id="478" name="Google Shape;478;p68"/>
            <p:cNvSpPr/>
            <p:nvPr/>
          </p:nvSpPr>
          <p:spPr>
            <a:xfrm>
              <a:off x="7435951" y="2550296"/>
              <a:ext cx="724200" cy="724200"/>
            </a:xfrm>
            <a:prstGeom prst="ellipse">
              <a:avLst/>
            </a:prstGeom>
            <a:solidFill>
              <a:srgbClr val="C2F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9" name="Google Shape;479;p6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48551" y="2647875"/>
              <a:ext cx="498993" cy="5290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0" name="Google Shape;480;p68"/>
          <p:cNvCxnSpPr>
            <a:endCxn id="481" idx="1"/>
          </p:cNvCxnSpPr>
          <p:nvPr/>
        </p:nvCxnSpPr>
        <p:spPr>
          <a:xfrm flipH="1" rot="10800000">
            <a:off x="6795847" y="3465031"/>
            <a:ext cx="109800" cy="452100"/>
          </a:xfrm>
          <a:prstGeom prst="straightConnector1">
            <a:avLst/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68"/>
          <p:cNvSpPr/>
          <p:nvPr/>
        </p:nvSpPr>
        <p:spPr>
          <a:xfrm rot="900420">
            <a:off x="6360637" y="3382287"/>
            <a:ext cx="820276" cy="820276"/>
          </a:xfrm>
          <a:prstGeom prst="arc">
            <a:avLst>
              <a:gd fmla="val 16200000" name="adj1"/>
              <a:gd fmla="val 5300693" name="adj2"/>
            </a:avLst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3" name="Google Shape;483;p68"/>
          <p:cNvCxnSpPr>
            <a:endCxn id="484" idx="0"/>
          </p:cNvCxnSpPr>
          <p:nvPr/>
        </p:nvCxnSpPr>
        <p:spPr>
          <a:xfrm>
            <a:off x="6781700" y="3843246"/>
            <a:ext cx="220500" cy="257400"/>
          </a:xfrm>
          <a:prstGeom prst="straightConnector1">
            <a:avLst/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68"/>
          <p:cNvCxnSpPr>
            <a:endCxn id="486" idx="1"/>
          </p:cNvCxnSpPr>
          <p:nvPr/>
        </p:nvCxnSpPr>
        <p:spPr>
          <a:xfrm flipH="1" rot="10800000">
            <a:off x="6780730" y="3641665"/>
            <a:ext cx="326400" cy="171000"/>
          </a:xfrm>
          <a:prstGeom prst="straightConnector1">
            <a:avLst/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68"/>
          <p:cNvCxnSpPr>
            <a:stCxn id="488" idx="2"/>
          </p:cNvCxnSpPr>
          <p:nvPr/>
        </p:nvCxnSpPr>
        <p:spPr>
          <a:xfrm flipH="1" rot="10800000">
            <a:off x="6699927" y="3728905"/>
            <a:ext cx="143700" cy="461700"/>
          </a:xfrm>
          <a:prstGeom prst="straightConnector1">
            <a:avLst/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68"/>
          <p:cNvCxnSpPr>
            <a:endCxn id="490" idx="2"/>
          </p:cNvCxnSpPr>
          <p:nvPr/>
        </p:nvCxnSpPr>
        <p:spPr>
          <a:xfrm>
            <a:off x="6779886" y="3861220"/>
            <a:ext cx="453900" cy="42600"/>
          </a:xfrm>
          <a:prstGeom prst="straightConnector1">
            <a:avLst/>
          </a:prstGeom>
          <a:noFill/>
          <a:ln cap="flat" cmpd="sng" w="952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p68"/>
          <p:cNvSpPr/>
          <p:nvPr/>
        </p:nvSpPr>
        <p:spPr>
          <a:xfrm rot="-5400000">
            <a:off x="6820948" y="3343267"/>
            <a:ext cx="169500" cy="1695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8"/>
          <p:cNvSpPr/>
          <p:nvPr/>
        </p:nvSpPr>
        <p:spPr>
          <a:xfrm rot="-5400000">
            <a:off x="7091722" y="3818727"/>
            <a:ext cx="169800" cy="1698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1" name="Google Shape;481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6868675" y="3391087"/>
            <a:ext cx="73944" cy="73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68"/>
          <p:cNvGrpSpPr/>
          <p:nvPr/>
        </p:nvGrpSpPr>
        <p:grpSpPr>
          <a:xfrm>
            <a:off x="7064667" y="3556572"/>
            <a:ext cx="169800" cy="169800"/>
            <a:chOff x="7064667" y="3556572"/>
            <a:chExt cx="169800" cy="169800"/>
          </a:xfrm>
        </p:grpSpPr>
        <p:sp>
          <p:nvSpPr>
            <p:cNvPr id="494" name="Google Shape;494;p68"/>
            <p:cNvSpPr/>
            <p:nvPr/>
          </p:nvSpPr>
          <p:spPr>
            <a:xfrm rot="-5400000">
              <a:off x="7064667" y="3556572"/>
              <a:ext cx="169800" cy="1698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6" name="Google Shape;486;p6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107130" y="3604693"/>
              <a:ext cx="84485" cy="739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68"/>
          <p:cNvGrpSpPr/>
          <p:nvPr/>
        </p:nvGrpSpPr>
        <p:grpSpPr>
          <a:xfrm>
            <a:off x="6916284" y="4057133"/>
            <a:ext cx="169800" cy="169800"/>
            <a:chOff x="6944259" y="4014833"/>
            <a:chExt cx="169800" cy="169800"/>
          </a:xfrm>
        </p:grpSpPr>
        <p:sp>
          <p:nvSpPr>
            <p:cNvPr id="496" name="Google Shape;496;p68"/>
            <p:cNvSpPr/>
            <p:nvPr/>
          </p:nvSpPr>
          <p:spPr>
            <a:xfrm rot="-5400000">
              <a:off x="6944259" y="4014833"/>
              <a:ext cx="169800" cy="1698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4" name="Google Shape;484;p6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980875" y="4058346"/>
              <a:ext cx="98599" cy="86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n que contiene objeto  Descripción generada automáticamente" id="490" name="Google Shape;490;p6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400000">
            <a:off x="7117324" y="3846459"/>
            <a:ext cx="118204" cy="1147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68"/>
          <p:cNvGrpSpPr/>
          <p:nvPr/>
        </p:nvGrpSpPr>
        <p:grpSpPr>
          <a:xfrm>
            <a:off x="6624627" y="4105850"/>
            <a:ext cx="169500" cy="169500"/>
            <a:chOff x="6778314" y="4125275"/>
            <a:chExt cx="169500" cy="169500"/>
          </a:xfrm>
        </p:grpSpPr>
        <p:sp>
          <p:nvSpPr>
            <p:cNvPr id="498" name="Google Shape;498;p68"/>
            <p:cNvSpPr/>
            <p:nvPr/>
          </p:nvSpPr>
          <p:spPr>
            <a:xfrm rot="-5400000">
              <a:off x="6778314" y="4125275"/>
              <a:ext cx="169500" cy="1695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8"/>
            <p:cNvSpPr/>
            <p:nvPr/>
          </p:nvSpPr>
          <p:spPr>
            <a:xfrm>
              <a:off x="6820767" y="4167847"/>
              <a:ext cx="84300" cy="42300"/>
            </a:xfrm>
            <a:prstGeom prst="rightArrow">
              <a:avLst>
                <a:gd fmla="val 29614" name="adj1"/>
                <a:gd fmla="val 77232" name="adj2"/>
              </a:avLst>
            </a:prstGeom>
            <a:solidFill>
              <a:srgbClr val="122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8"/>
            <p:cNvSpPr/>
            <p:nvPr/>
          </p:nvSpPr>
          <p:spPr>
            <a:xfrm rot="10800000">
              <a:off x="6820946" y="4210030"/>
              <a:ext cx="84300" cy="42300"/>
            </a:xfrm>
            <a:prstGeom prst="rightArrow">
              <a:avLst>
                <a:gd fmla="val 29614" name="adj1"/>
                <a:gd fmla="val 77232" name="adj2"/>
              </a:avLst>
            </a:prstGeom>
            <a:solidFill>
              <a:srgbClr val="122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0" name="Google Shape;500;p6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5400000">
            <a:off x="6576914" y="3611521"/>
            <a:ext cx="387714" cy="38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9"/>
          <p:cNvSpPr txBox="1"/>
          <p:nvPr>
            <p:ph idx="4294967295" type="body"/>
          </p:nvPr>
        </p:nvSpPr>
        <p:spPr>
          <a:xfrm>
            <a:off x="5613400" y="339127"/>
            <a:ext cx="34836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Orienta, fa el seguiment i guia el procés d'aprenentatge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dels estudiants en el marc d'una assignatura.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6" name="Google Shape;506;p69"/>
          <p:cNvSpPr txBox="1"/>
          <p:nvPr>
            <p:ph idx="4294967295" type="body"/>
          </p:nvPr>
        </p:nvSpPr>
        <p:spPr>
          <a:xfrm>
            <a:off x="2162836" y="339122"/>
            <a:ext cx="32943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Funcions 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del professorat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col·laborador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  <p:sp>
        <p:nvSpPr>
          <p:cNvPr id="507" name="Google Shape;507;p69"/>
          <p:cNvSpPr txBox="1"/>
          <p:nvPr/>
        </p:nvSpPr>
        <p:spPr>
          <a:xfrm>
            <a:off x="159869" y="4161000"/>
            <a:ext cx="1688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 t'acompanya </a:t>
            </a:r>
            <a:endParaRPr b="1" sz="1200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professorat col·laborador UOC?</a:t>
            </a:r>
            <a:endParaRPr b="1" sz="1200">
              <a:solidFill>
                <a:srgbClr val="000078"/>
              </a:solidFill>
            </a:endParaRPr>
          </a:p>
        </p:txBody>
      </p:sp>
      <p:grpSp>
        <p:nvGrpSpPr>
          <p:cNvPr id="508" name="Google Shape;508;p69"/>
          <p:cNvGrpSpPr/>
          <p:nvPr/>
        </p:nvGrpSpPr>
        <p:grpSpPr>
          <a:xfrm>
            <a:off x="524457" y="1371583"/>
            <a:ext cx="9568351" cy="3496917"/>
            <a:chOff x="-358770" y="1371583"/>
            <a:chExt cx="9568351" cy="3496917"/>
          </a:xfrm>
        </p:grpSpPr>
        <p:sp>
          <p:nvSpPr>
            <p:cNvPr id="509" name="Google Shape;509;p69"/>
            <p:cNvSpPr txBox="1"/>
            <p:nvPr/>
          </p:nvSpPr>
          <p:spPr>
            <a:xfrm>
              <a:off x="-305825" y="2568226"/>
              <a:ext cx="282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ca" sz="1000">
                  <a:solidFill>
                    <a:srgbClr val="000078"/>
                  </a:solidFill>
                </a:rPr>
                <a:t>Avaluar els aprenentatges</a:t>
              </a:r>
              <a:r>
                <a:rPr lang="ca" sz="1000">
                  <a:solidFill>
                    <a:srgbClr val="000078"/>
                  </a:solidFill>
                </a:rPr>
                <a:t> </a:t>
              </a:r>
              <a:endParaRPr sz="1000">
                <a:solidFill>
                  <a:srgbClr val="000078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dels estudiants i proporcionar </a:t>
              </a:r>
              <a:endParaRPr sz="1000">
                <a:solidFill>
                  <a:srgbClr val="000078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un </a:t>
              </a:r>
              <a:r>
                <a:rPr b="1" i="1" lang="ca" sz="1000">
                  <a:solidFill>
                    <a:srgbClr val="000078"/>
                  </a:solidFill>
                </a:rPr>
                <a:t>feedback</a:t>
              </a:r>
              <a:r>
                <a:rPr b="1" lang="ca" sz="1000">
                  <a:solidFill>
                    <a:srgbClr val="000078"/>
                  </a:solidFill>
                </a:rPr>
                <a:t> formatiu</a:t>
              </a:r>
              <a:endParaRPr b="1" i="0" sz="1000" u="none" cap="none" strike="noStrike">
                <a:solidFill>
                  <a:srgbClr val="000078"/>
                </a:solidFill>
              </a:endParaRPr>
            </a:p>
          </p:txBody>
        </p:sp>
        <p:sp>
          <p:nvSpPr>
            <p:cNvPr id="510" name="Google Shape;510;p69"/>
            <p:cNvSpPr txBox="1"/>
            <p:nvPr/>
          </p:nvSpPr>
          <p:spPr>
            <a:xfrm>
              <a:off x="-358770" y="3462488"/>
              <a:ext cx="3339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ca" sz="1000">
                  <a:solidFill>
                    <a:srgbClr val="000078"/>
                  </a:solidFill>
                </a:rPr>
                <a:t>Formar-se i actualitzar-se </a:t>
              </a:r>
              <a:r>
                <a:rPr lang="ca" sz="1000">
                  <a:solidFill>
                    <a:srgbClr val="000078"/>
                  </a:solidFill>
                </a:rPr>
                <a:t>en </a:t>
              </a:r>
              <a:endParaRPr sz="1000">
                <a:solidFill>
                  <a:srgbClr val="000078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l’àmbit de la docència en línia </a:t>
              </a:r>
              <a:endParaRPr sz="1000">
                <a:solidFill>
                  <a:srgbClr val="000078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i en el seu àmbit de coneixement</a:t>
              </a:r>
              <a:endParaRPr b="0" i="0" sz="10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9"/>
            <p:cNvSpPr txBox="1"/>
            <p:nvPr/>
          </p:nvSpPr>
          <p:spPr>
            <a:xfrm>
              <a:off x="1693718" y="4529800"/>
              <a:ext cx="5403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ca" sz="1000">
                  <a:solidFill>
                    <a:srgbClr val="000078"/>
                  </a:solidFill>
                </a:rPr>
                <a:t>Seguir i dinamitzar </a:t>
              </a:r>
              <a:r>
                <a:rPr lang="ca" sz="1000">
                  <a:solidFill>
                    <a:srgbClr val="000078"/>
                  </a:solidFill>
                </a:rPr>
                <a:t>l’aula i el procés d’aprenentatge de l’estudiant</a:t>
              </a:r>
              <a:endParaRPr sz="1000">
                <a:solidFill>
                  <a:srgbClr val="000078"/>
                </a:solidFill>
              </a:endParaRPr>
            </a:p>
          </p:txBody>
        </p:sp>
        <p:sp>
          <p:nvSpPr>
            <p:cNvPr id="512" name="Google Shape;512;p69"/>
            <p:cNvSpPr txBox="1"/>
            <p:nvPr/>
          </p:nvSpPr>
          <p:spPr>
            <a:xfrm>
              <a:off x="6206581" y="2558966"/>
              <a:ext cx="3003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ca" sz="1000">
                  <a:solidFill>
                    <a:srgbClr val="000078"/>
                  </a:solidFill>
                </a:rPr>
                <a:t>Avaluar l’acció docent </a:t>
              </a:r>
              <a:endParaRPr b="1" sz="1000">
                <a:solidFill>
                  <a:srgbClr val="000078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i participar en la </a:t>
              </a:r>
              <a:r>
                <a:rPr b="1" lang="ca" sz="1000">
                  <a:solidFill>
                    <a:srgbClr val="000078"/>
                  </a:solidFill>
                </a:rPr>
                <a:t>millora </a:t>
              </a:r>
              <a:endParaRPr b="1" sz="1000">
                <a:solidFill>
                  <a:srgbClr val="000078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ca" sz="1000">
                  <a:solidFill>
                    <a:srgbClr val="000078"/>
                  </a:solidFill>
                </a:rPr>
                <a:t>de l’assignatura</a:t>
              </a:r>
              <a:endParaRPr b="1" sz="1000">
                <a:solidFill>
                  <a:srgbClr val="000078"/>
                </a:solidFill>
              </a:endParaRPr>
            </a:p>
          </p:txBody>
        </p:sp>
        <p:sp>
          <p:nvSpPr>
            <p:cNvPr id="513" name="Google Shape;513;p69"/>
            <p:cNvSpPr txBox="1"/>
            <p:nvPr/>
          </p:nvSpPr>
          <p:spPr>
            <a:xfrm>
              <a:off x="5882395" y="3462475"/>
              <a:ext cx="2731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Contribuir a la</a:t>
              </a:r>
              <a:r>
                <a:rPr b="1" lang="ca" sz="1000">
                  <a:solidFill>
                    <a:srgbClr val="000078"/>
                  </a:solidFill>
                </a:rPr>
                <a:t> planificació del procés d’ensenyament-</a:t>
              </a:r>
              <a:r>
                <a:rPr b="1" lang="ca" sz="1000">
                  <a:solidFill>
                    <a:srgbClr val="000078"/>
                  </a:solidFill>
                </a:rPr>
                <a:t>aprenentatge </a:t>
              </a:r>
              <a:r>
                <a:rPr lang="ca" sz="1000">
                  <a:solidFill>
                    <a:srgbClr val="000078"/>
                  </a:solidFill>
                </a:rPr>
                <a:t>sota </a:t>
              </a:r>
              <a:endParaRPr sz="1000">
                <a:solidFill>
                  <a:srgbClr val="000078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a" sz="1000">
                  <a:solidFill>
                    <a:srgbClr val="000078"/>
                  </a:solidFill>
                </a:rPr>
                <a:t>la direcció del PRA</a:t>
              </a:r>
              <a:endParaRPr sz="1000">
                <a:solidFill>
                  <a:srgbClr val="000078"/>
                </a:solidFill>
              </a:endParaRPr>
            </a:p>
          </p:txBody>
        </p:sp>
        <p:cxnSp>
          <p:nvCxnSpPr>
            <p:cNvPr id="514" name="Google Shape;514;p69"/>
            <p:cNvCxnSpPr/>
            <p:nvPr/>
          </p:nvCxnSpPr>
          <p:spPr>
            <a:xfrm>
              <a:off x="4860008" y="2845233"/>
              <a:ext cx="824100" cy="0"/>
            </a:xfrm>
            <a:prstGeom prst="straightConnector1">
              <a:avLst/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5" name="Google Shape;515;p69"/>
            <p:cNvCxnSpPr/>
            <p:nvPr/>
          </p:nvCxnSpPr>
          <p:spPr>
            <a:xfrm flipH="1">
              <a:off x="3446986" y="2924471"/>
              <a:ext cx="801900" cy="801900"/>
            </a:xfrm>
            <a:prstGeom prst="straightConnector1">
              <a:avLst/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6" name="Google Shape;516;p69"/>
            <p:cNvCxnSpPr/>
            <p:nvPr/>
          </p:nvCxnSpPr>
          <p:spPr>
            <a:xfrm>
              <a:off x="4661849" y="3030358"/>
              <a:ext cx="766200" cy="684900"/>
            </a:xfrm>
            <a:prstGeom prst="straightConnector1">
              <a:avLst/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7" name="Google Shape;517;p69"/>
            <p:cNvCxnSpPr>
              <a:stCxn id="518" idx="6"/>
            </p:cNvCxnSpPr>
            <p:nvPr/>
          </p:nvCxnSpPr>
          <p:spPr>
            <a:xfrm>
              <a:off x="3309211" y="2845233"/>
              <a:ext cx="824100" cy="0"/>
            </a:xfrm>
            <a:prstGeom prst="straightConnector1">
              <a:avLst/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9" name="Google Shape;519;p69"/>
            <p:cNvCxnSpPr/>
            <p:nvPr/>
          </p:nvCxnSpPr>
          <p:spPr>
            <a:xfrm>
              <a:off x="4386636" y="3112771"/>
              <a:ext cx="0" cy="845400"/>
            </a:xfrm>
            <a:prstGeom prst="straightConnector1">
              <a:avLst/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0" name="Google Shape;520;p69"/>
            <p:cNvSpPr/>
            <p:nvPr/>
          </p:nvSpPr>
          <p:spPr>
            <a:xfrm rot="5400000">
              <a:off x="2968699" y="1371583"/>
              <a:ext cx="2835900" cy="2835900"/>
            </a:xfrm>
            <a:prstGeom prst="arc">
              <a:avLst>
                <a:gd fmla="val 16200000" name="adj1"/>
                <a:gd fmla="val 5354494" name="adj2"/>
              </a:avLst>
            </a:prstGeom>
            <a:noFill/>
            <a:ln cap="flat" cmpd="sng" w="28575">
              <a:solidFill>
                <a:srgbClr val="1229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9"/>
            <p:cNvSpPr/>
            <p:nvPr/>
          </p:nvSpPr>
          <p:spPr>
            <a:xfrm>
              <a:off x="2585011" y="2483133"/>
              <a:ext cx="724200" cy="7242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9"/>
            <p:cNvSpPr/>
            <p:nvPr/>
          </p:nvSpPr>
          <p:spPr>
            <a:xfrm>
              <a:off x="5464074" y="2427433"/>
              <a:ext cx="724200" cy="7242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9"/>
            <p:cNvSpPr/>
            <p:nvPr/>
          </p:nvSpPr>
          <p:spPr>
            <a:xfrm>
              <a:off x="3045049" y="3364883"/>
              <a:ext cx="724200" cy="7242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9"/>
            <p:cNvSpPr/>
            <p:nvPr/>
          </p:nvSpPr>
          <p:spPr>
            <a:xfrm>
              <a:off x="5152849" y="3353133"/>
              <a:ext cx="724200" cy="7242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9"/>
            <p:cNvSpPr/>
            <p:nvPr/>
          </p:nvSpPr>
          <p:spPr>
            <a:xfrm>
              <a:off x="4024549" y="3805608"/>
              <a:ext cx="724200" cy="724200"/>
            </a:xfrm>
            <a:prstGeom prst="ellipse">
              <a:avLst/>
            </a:prstGeom>
            <a:solidFill>
              <a:srgbClr val="73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5" name="Google Shape;525;p69"/>
            <p:cNvGrpSpPr/>
            <p:nvPr/>
          </p:nvGrpSpPr>
          <p:grpSpPr>
            <a:xfrm>
              <a:off x="3769249" y="2242547"/>
              <a:ext cx="1234800" cy="1234800"/>
              <a:chOff x="3769249" y="2242547"/>
              <a:chExt cx="1234800" cy="1234800"/>
            </a:xfrm>
          </p:grpSpPr>
          <p:sp>
            <p:nvSpPr>
              <p:cNvPr id="526" name="Google Shape;526;p69"/>
              <p:cNvSpPr/>
              <p:nvPr/>
            </p:nvSpPr>
            <p:spPr>
              <a:xfrm>
                <a:off x="3769249" y="2242547"/>
                <a:ext cx="1234800" cy="123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7" name="Google Shape;527;p6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042635" y="2515930"/>
                <a:ext cx="688028" cy="68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28" name="Google Shape;528;p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68135" y="2631467"/>
              <a:ext cx="316100" cy="31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6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34373" y="3557183"/>
              <a:ext cx="361152" cy="31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6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189682" y="3568060"/>
              <a:ext cx="421500" cy="368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objeto  Descripción generada automáticamente" id="531" name="Google Shape;531;p6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34004" y="3922496"/>
              <a:ext cx="505290" cy="4904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2" name="Google Shape;532;p69"/>
            <p:cNvGrpSpPr/>
            <p:nvPr/>
          </p:nvGrpSpPr>
          <p:grpSpPr>
            <a:xfrm>
              <a:off x="2766518" y="2664640"/>
              <a:ext cx="361187" cy="361187"/>
              <a:chOff x="774000" y="1549325"/>
              <a:chExt cx="766200" cy="766200"/>
            </a:xfrm>
          </p:grpSpPr>
          <p:sp>
            <p:nvSpPr>
              <p:cNvPr id="533" name="Google Shape;533;p69"/>
              <p:cNvSpPr/>
              <p:nvPr/>
            </p:nvSpPr>
            <p:spPr>
              <a:xfrm>
                <a:off x="774000" y="1549325"/>
                <a:ext cx="766200" cy="383100"/>
              </a:xfrm>
              <a:prstGeom prst="rightArrow">
                <a:avLst>
                  <a:gd fmla="val 29614" name="adj1"/>
                  <a:gd fmla="val 77232" name="adj2"/>
                </a:avLst>
              </a:prstGeom>
              <a:solidFill>
                <a:srgbClr val="1229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69"/>
              <p:cNvSpPr/>
              <p:nvPr/>
            </p:nvSpPr>
            <p:spPr>
              <a:xfrm rot="10800000">
                <a:off x="774000" y="1932425"/>
                <a:ext cx="766200" cy="383100"/>
              </a:xfrm>
              <a:prstGeom prst="rightArrow">
                <a:avLst>
                  <a:gd fmla="val 29614" name="adj1"/>
                  <a:gd fmla="val 77232" name="adj2"/>
                </a:avLst>
              </a:prstGeom>
              <a:solidFill>
                <a:srgbClr val="1229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descr="El professor col·laborador acompanya i guia als estudiants, planificant les assignatures, fixant les dates de lliurament de les activitats i oferint el material adequat. Com et acompanya el professorat col·laborador de la UOC? El professor col·laborador avalua activitats, oferint respostes personalitzades. A més d'estimular el debat en l'espai del fòrum, on tots els estudiants opinen i aprenen junts.&#10;&#10;El professor orienta, resol tots els dubtes que puguin tenir els estudiants i els motiva perquè aconsegueixin els seus objectius.&#10;&#10;🎓 Més informació sobre màsters universitaris en línia:&#10;https://estudios.uoc.edu/es/masters-universitarios&#10;&#10;La UOC és la Universitat en línia que té la voluntat de cobrir les necessitats educatives de les persones que volen formar-se al llarg de la vida, aprofitant al màxim el potencial de la xarxa per aprendre en un entorn flexible.&#10;&#10;Estudiar online a la UOC et permet formar-te de manera flexible ia distància, on i quan vulguis. Amb acompanyament personalitzat, diversitat de formes d'aprenentatge perquè puguis aprendre practicant i de forma contínua.&#10;&#10;Descobreix tota l'oferta formativa de la UOC: graus, màsters oficials, postgraus, seminaris i assignatures per cursar lliurement.&#10;&#10;Més informació:&#10;▶ Estudiar Online a la UOC&#10;https://estudis.uoc.edu/ca/estudiar-online&#10;&#10;▶ Oferta Formativa&#10;(Graus, màsters universitaris, postgraus, seminaris i assignatures lliures): / (Graus, màsters universitaris, postgraus, seminaris i Assignatures lliures):&#10;https://estudis.uoc.edu/ca/estudis&#10;&#10;✉️ Més informació sobre l'oferta formativa&#10;https://estudis.uoc.edu/ca/contacte" id="535" name="Google Shape;535;p69" title="Com t'acompanya el professorat col·laborador? I Model d'aprenentatge UOC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3386" y="3219150"/>
            <a:ext cx="1273950" cy="9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idx="4294967295" type="body"/>
          </p:nvPr>
        </p:nvSpPr>
        <p:spPr>
          <a:xfrm>
            <a:off x="2196850" y="335900"/>
            <a:ext cx="68016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23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L’avaluació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1"/>
          <p:cNvSpPr/>
          <p:nvPr/>
        </p:nvSpPr>
        <p:spPr>
          <a:xfrm>
            <a:off x="285825" y="2626225"/>
            <a:ext cx="3762300" cy="2039700"/>
          </a:xfrm>
          <a:prstGeom prst="rect">
            <a:avLst/>
          </a:prstGeom>
          <a:noFill/>
          <a:ln cap="flat" cmpd="sng" w="28575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71"/>
          <p:cNvSpPr/>
          <p:nvPr/>
        </p:nvSpPr>
        <p:spPr>
          <a:xfrm>
            <a:off x="6772475" y="2626225"/>
            <a:ext cx="2108400" cy="2039700"/>
          </a:xfrm>
          <a:prstGeom prst="rect">
            <a:avLst/>
          </a:prstGeom>
          <a:noFill/>
          <a:ln cap="flat" cmpd="sng" w="28575">
            <a:solidFill>
              <a:srgbClr val="C7C9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08" y="2771636"/>
            <a:ext cx="1752901" cy="143765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1"/>
          <p:cNvSpPr/>
          <p:nvPr/>
        </p:nvSpPr>
        <p:spPr>
          <a:xfrm>
            <a:off x="4356100" y="2626225"/>
            <a:ext cx="2108400" cy="2039700"/>
          </a:xfrm>
          <a:prstGeom prst="rect">
            <a:avLst/>
          </a:prstGeom>
          <a:noFill/>
          <a:ln cap="flat" cmpd="sng" w="28575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1777" y="2972302"/>
            <a:ext cx="1441437" cy="14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1"/>
          <p:cNvSpPr txBox="1"/>
          <p:nvPr>
            <p:ph idx="4294967295" type="body"/>
          </p:nvPr>
        </p:nvSpPr>
        <p:spPr>
          <a:xfrm>
            <a:off x="5457125" y="322100"/>
            <a:ext cx="34608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L'avaluació és contínua,  formativa, d</a:t>
            </a:r>
            <a:r>
              <a:rPr lang="ca" sz="1900">
                <a:solidFill>
                  <a:srgbClr val="12297F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igital, inclusiva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ca" sz="1900">
                <a:solidFill>
                  <a:srgbClr val="12297F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ètica,</a:t>
            </a:r>
            <a:r>
              <a:rPr lang="ca">
                <a:solidFill>
                  <a:srgbClr val="12297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a" sz="1900">
                <a:solidFill>
                  <a:srgbClr val="12297F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acreditativa, autèntica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ca" sz="1900">
                <a:solidFill>
                  <a:srgbClr val="12297F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competencial i integrant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12297F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IA.</a:t>
            </a:r>
            <a:endParaRPr>
              <a:solidFill>
                <a:srgbClr val="12297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1" name="Google Shape;551;p71"/>
          <p:cNvSpPr txBox="1"/>
          <p:nvPr>
            <p:ph idx="4294967295" type="body"/>
          </p:nvPr>
        </p:nvSpPr>
        <p:spPr>
          <a:xfrm>
            <a:off x="2162836" y="458207"/>
            <a:ext cx="32943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666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procés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10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d’avaluació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10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competencial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52" name="Google Shape;552;p71"/>
          <p:cNvPicPr preferRelativeResize="0"/>
          <p:nvPr/>
        </p:nvPicPr>
        <p:blipFill rotWithShape="1">
          <a:blip r:embed="rId12">
            <a:alphaModFix/>
          </a:blip>
          <a:srcRect b="10" l="0" r="19093" t="0"/>
          <a:stretch/>
        </p:blipFill>
        <p:spPr>
          <a:xfrm>
            <a:off x="2119296" y="3525519"/>
            <a:ext cx="339900" cy="4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0575" y="2540656"/>
            <a:ext cx="900028" cy="7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91167" y="2539850"/>
            <a:ext cx="900025" cy="73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21472" y="3105266"/>
            <a:ext cx="1229700" cy="1290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" name="Google Shape;556;p71"/>
          <p:cNvGrpSpPr/>
          <p:nvPr/>
        </p:nvGrpSpPr>
        <p:grpSpPr>
          <a:xfrm>
            <a:off x="6889314" y="3164562"/>
            <a:ext cx="1949153" cy="963025"/>
            <a:chOff x="6805424" y="3433201"/>
            <a:chExt cx="1949153" cy="963025"/>
          </a:xfrm>
        </p:grpSpPr>
        <p:pic>
          <p:nvPicPr>
            <p:cNvPr id="557" name="Google Shape;557;p71"/>
            <p:cNvPicPr preferRelativeResize="0"/>
            <p:nvPr/>
          </p:nvPicPr>
          <p:blipFill rotWithShape="1">
            <a:blip r:embed="rId16">
              <a:alphaModFix/>
            </a:blip>
            <a:srcRect b="0" l="22833" r="0" t="0"/>
            <a:stretch/>
          </p:blipFill>
          <p:spPr>
            <a:xfrm>
              <a:off x="6820623" y="3744006"/>
              <a:ext cx="1933955" cy="652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7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805424" y="3433201"/>
              <a:ext cx="456305" cy="3998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9" name="Google Shape;559;p7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45683" y="2812999"/>
            <a:ext cx="632470" cy="737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71"/>
          <p:cNvGrpSpPr/>
          <p:nvPr/>
        </p:nvGrpSpPr>
        <p:grpSpPr>
          <a:xfrm>
            <a:off x="538244" y="4064683"/>
            <a:ext cx="1501200" cy="553191"/>
            <a:chOff x="538244" y="4064683"/>
            <a:chExt cx="1501200" cy="553191"/>
          </a:xfrm>
        </p:grpSpPr>
        <p:cxnSp>
          <p:nvCxnSpPr>
            <p:cNvPr id="561" name="Google Shape;561;p71"/>
            <p:cNvCxnSpPr/>
            <p:nvPr/>
          </p:nvCxnSpPr>
          <p:spPr>
            <a:xfrm>
              <a:off x="538244" y="4287982"/>
              <a:ext cx="1501200" cy="0"/>
            </a:xfrm>
            <a:prstGeom prst="straightConnector1">
              <a:avLst/>
            </a:prstGeom>
            <a:noFill/>
            <a:ln cap="flat" cmpd="sng" w="19050">
              <a:solidFill>
                <a:srgbClr val="21D9FA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562" name="Google Shape;562;p71"/>
            <p:cNvGrpSpPr/>
            <p:nvPr/>
          </p:nvGrpSpPr>
          <p:grpSpPr>
            <a:xfrm>
              <a:off x="673994" y="4064683"/>
              <a:ext cx="1229701" cy="553191"/>
              <a:chOff x="643112" y="4064683"/>
              <a:chExt cx="1229701" cy="553191"/>
            </a:xfrm>
          </p:grpSpPr>
          <p:grpSp>
            <p:nvGrpSpPr>
              <p:cNvPr id="563" name="Google Shape;563;p71"/>
              <p:cNvGrpSpPr/>
              <p:nvPr/>
            </p:nvGrpSpPr>
            <p:grpSpPr>
              <a:xfrm>
                <a:off x="1088029" y="4064683"/>
                <a:ext cx="339867" cy="339867"/>
                <a:chOff x="4024549" y="3805608"/>
                <a:chExt cx="724200" cy="724200"/>
              </a:xfrm>
            </p:grpSpPr>
            <p:sp>
              <p:nvSpPr>
                <p:cNvPr id="564" name="Google Shape;564;p71"/>
                <p:cNvSpPr/>
                <p:nvPr/>
              </p:nvSpPr>
              <p:spPr>
                <a:xfrm>
                  <a:off x="4024549" y="3805608"/>
                  <a:ext cx="724200" cy="724200"/>
                </a:xfrm>
                <a:prstGeom prst="ellipse">
                  <a:avLst/>
                </a:prstGeom>
                <a:solidFill>
                  <a:srgbClr val="73ED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descr="Imagen que contiene objeto  Descripción generada automáticamente" id="565" name="Google Shape;565;p71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 b="0" l="0" r="0" t="0"/>
                <a:stretch/>
              </p:blipFill>
              <p:spPr>
                <a:xfrm>
                  <a:off x="4134004" y="3922496"/>
                  <a:ext cx="505290" cy="4904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66" name="Google Shape;566;p71"/>
              <p:cNvPicPr preferRelativeResize="0"/>
              <p:nvPr/>
            </p:nvPicPr>
            <p:blipFill rotWithShape="1">
              <a:blip r:embed="rId20">
                <a:alphaModFix/>
              </a:blip>
              <a:srcRect b="43483" l="28567" r="27589" t="36339"/>
              <a:stretch/>
            </p:blipFill>
            <p:spPr>
              <a:xfrm>
                <a:off x="643112" y="4425653"/>
                <a:ext cx="1229701" cy="192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67" name="Google Shape;567;p7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246369" y="2855515"/>
            <a:ext cx="632475" cy="6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1" title="uoc_blau_boto_enllac_extern.png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083693" y="1650163"/>
            <a:ext cx="144375" cy="1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p72"/>
          <p:cNvCxnSpPr/>
          <p:nvPr/>
        </p:nvCxnSpPr>
        <p:spPr>
          <a:xfrm>
            <a:off x="2208660" y="3091140"/>
            <a:ext cx="147600" cy="1341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4" name="Google Shape;574;p72"/>
          <p:cNvCxnSpPr/>
          <p:nvPr/>
        </p:nvCxnSpPr>
        <p:spPr>
          <a:xfrm>
            <a:off x="2095091" y="3367209"/>
            <a:ext cx="212400" cy="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72"/>
          <p:cNvCxnSpPr/>
          <p:nvPr/>
        </p:nvCxnSpPr>
        <p:spPr>
          <a:xfrm flipH="1">
            <a:off x="2208634" y="3558638"/>
            <a:ext cx="193200" cy="1047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72"/>
          <p:cNvSpPr/>
          <p:nvPr/>
        </p:nvSpPr>
        <p:spPr>
          <a:xfrm>
            <a:off x="2478536" y="2141477"/>
            <a:ext cx="3181200" cy="2568000"/>
          </a:xfrm>
          <a:prstGeom prst="ellipse">
            <a:avLst/>
          </a:prstGeom>
          <a:solidFill>
            <a:srgbClr val="DCFBFF"/>
          </a:solidFill>
          <a:ln cap="flat" cmpd="sng" w="38100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3393555" y="2264431"/>
            <a:ext cx="2266500" cy="2324400"/>
          </a:xfrm>
          <a:prstGeom prst="ellipse">
            <a:avLst/>
          </a:prstGeom>
          <a:solidFill>
            <a:srgbClr val="F4FEFF">
              <a:alpha val="67058"/>
            </a:srgbClr>
          </a:solidFill>
          <a:ln cap="flat" cmpd="sng" w="38100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2"/>
          <p:cNvSpPr txBox="1"/>
          <p:nvPr>
            <p:ph idx="4294967295" type="body"/>
          </p:nvPr>
        </p:nvSpPr>
        <p:spPr>
          <a:xfrm>
            <a:off x="5613400" y="392817"/>
            <a:ext cx="33003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Diàleg entre estudiants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i professors sobre objectius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i competències per </a:t>
            </a: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millorar</a:t>
            </a: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 l’aprenentatge. </a:t>
            </a:r>
            <a:endParaRPr/>
          </a:p>
        </p:txBody>
      </p:sp>
      <p:sp>
        <p:nvSpPr>
          <p:cNvPr id="579" name="Google Shape;579;p72"/>
          <p:cNvSpPr txBox="1"/>
          <p:nvPr>
            <p:ph idx="4294967295" type="body"/>
          </p:nvPr>
        </p:nvSpPr>
        <p:spPr>
          <a:xfrm>
            <a:off x="2152100" y="458200"/>
            <a:ext cx="34614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666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retorn</a:t>
            </a:r>
            <a:r>
              <a:rPr b="1" lang="ca" sz="3000">
                <a:solidFill>
                  <a:srgbClr val="010078"/>
                </a:solidFill>
              </a:rPr>
              <a:t>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10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(</a:t>
            </a:r>
            <a:r>
              <a:rPr b="1" i="1" lang="ca" sz="3000">
                <a:solidFill>
                  <a:srgbClr val="010078"/>
                </a:solidFill>
              </a:rPr>
              <a:t>feedback</a:t>
            </a:r>
            <a:r>
              <a:rPr b="1" lang="ca" sz="3000">
                <a:solidFill>
                  <a:srgbClr val="010078"/>
                </a:solidFill>
              </a:rPr>
              <a:t>)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10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formatiu</a:t>
            </a:r>
            <a:r>
              <a:rPr b="1" lang="ca" sz="3000">
                <a:solidFill>
                  <a:srgbClr val="010078"/>
                </a:solidFill>
              </a:rPr>
              <a:t> a la UOC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10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80" name="Google Shape;58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5417" y="3553008"/>
            <a:ext cx="262504" cy="23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7556" y="3249506"/>
            <a:ext cx="210276" cy="23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2233" y="2984873"/>
            <a:ext cx="210267" cy="19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6300" y="2961753"/>
            <a:ext cx="777516" cy="7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59396" y="2961753"/>
            <a:ext cx="777516" cy="77757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2"/>
          <p:cNvSpPr/>
          <p:nvPr/>
        </p:nvSpPr>
        <p:spPr>
          <a:xfrm>
            <a:off x="4217036" y="2881715"/>
            <a:ext cx="1405800" cy="1440900"/>
          </a:xfrm>
          <a:prstGeom prst="ellipse">
            <a:avLst/>
          </a:prstGeom>
          <a:solidFill>
            <a:srgbClr val="FDFFFF">
              <a:alpha val="67058"/>
            </a:srgbClr>
          </a:solidFill>
          <a:ln cap="flat" cmpd="sng" w="38100">
            <a:solidFill>
              <a:srgbClr val="72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32492" y="2961753"/>
            <a:ext cx="777516" cy="7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9723272">
            <a:off x="5460835" y="3723599"/>
            <a:ext cx="261213" cy="1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152802">
            <a:off x="2735131" y="2505566"/>
            <a:ext cx="261213" cy="17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336213">
            <a:off x="3713166" y="2415099"/>
            <a:ext cx="261214" cy="1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169707">
            <a:off x="2672342" y="4105698"/>
            <a:ext cx="261212" cy="1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4785152">
            <a:off x="4743743" y="2803380"/>
            <a:ext cx="261210" cy="17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77116">
            <a:off x="3527160" y="4092545"/>
            <a:ext cx="261213" cy="172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3" name="Google Shape;593;p72"/>
          <p:cNvCxnSpPr/>
          <p:nvPr/>
        </p:nvCxnSpPr>
        <p:spPr>
          <a:xfrm>
            <a:off x="4800610" y="4524100"/>
            <a:ext cx="3521700" cy="0"/>
          </a:xfrm>
          <a:prstGeom prst="straightConnector1">
            <a:avLst/>
          </a:prstGeom>
          <a:noFill/>
          <a:ln cap="flat" cmpd="sng" w="3810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4" name="Google Shape;594;p72"/>
          <p:cNvPicPr preferRelativeResize="0"/>
          <p:nvPr/>
        </p:nvPicPr>
        <p:blipFill rotWithShape="1">
          <a:blip r:embed="rId11">
            <a:alphaModFix/>
          </a:blip>
          <a:srcRect b="10684" l="20759" r="33973" t="33840"/>
          <a:stretch/>
        </p:blipFill>
        <p:spPr>
          <a:xfrm>
            <a:off x="7317583" y="4140312"/>
            <a:ext cx="669949" cy="67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2"/>
          <p:cNvPicPr preferRelativeResize="0"/>
          <p:nvPr/>
        </p:nvPicPr>
        <p:blipFill rotWithShape="1">
          <a:blip r:embed="rId11">
            <a:alphaModFix/>
          </a:blip>
          <a:srcRect b="10684" l="20759" r="33973" t="33840"/>
          <a:stretch/>
        </p:blipFill>
        <p:spPr>
          <a:xfrm>
            <a:off x="5434998" y="4140312"/>
            <a:ext cx="669949" cy="67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2"/>
          <p:cNvPicPr preferRelativeResize="0"/>
          <p:nvPr/>
        </p:nvPicPr>
        <p:blipFill rotWithShape="1">
          <a:blip r:embed="rId11">
            <a:alphaModFix/>
          </a:blip>
          <a:srcRect b="10684" l="20759" r="33973" t="33840"/>
          <a:stretch/>
        </p:blipFill>
        <p:spPr>
          <a:xfrm>
            <a:off x="6376290" y="4140312"/>
            <a:ext cx="669949" cy="67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99948">
            <a:off x="5542751" y="4170725"/>
            <a:ext cx="164958" cy="10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777635">
            <a:off x="5849974" y="4663324"/>
            <a:ext cx="164956" cy="1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99948">
            <a:off x="6482178" y="4164128"/>
            <a:ext cx="164958" cy="10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777635">
            <a:off x="6789401" y="4656728"/>
            <a:ext cx="164956" cy="1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99948">
            <a:off x="7445455" y="4149583"/>
            <a:ext cx="164958" cy="10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777635">
            <a:off x="7752677" y="4642183"/>
            <a:ext cx="164956" cy="1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44184" y="4398701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96100" y="4398701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8017" y="4398701"/>
            <a:ext cx="170399" cy="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2"/>
          <p:cNvPicPr preferRelativeResize="0"/>
          <p:nvPr/>
        </p:nvPicPr>
        <p:blipFill rotWithShape="1">
          <a:blip r:embed="rId12">
            <a:alphaModFix/>
          </a:blip>
          <a:srcRect b="0" l="0" r="-19674" t="-19660"/>
          <a:stretch/>
        </p:blipFill>
        <p:spPr>
          <a:xfrm rot="-1281015">
            <a:off x="8463347" y="4117575"/>
            <a:ext cx="130687" cy="19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2"/>
          <p:cNvPicPr preferRelativeResize="0"/>
          <p:nvPr/>
        </p:nvPicPr>
        <p:blipFill rotWithShape="1">
          <a:blip r:embed="rId12">
            <a:alphaModFix/>
          </a:blip>
          <a:srcRect b="0" l="0" r="-19674" t="-19660"/>
          <a:stretch/>
        </p:blipFill>
        <p:spPr>
          <a:xfrm rot="-1841845">
            <a:off x="8731996" y="4619200"/>
            <a:ext cx="130687" cy="197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8" name="Google Shape;608;p72"/>
          <p:cNvGrpSpPr/>
          <p:nvPr/>
        </p:nvGrpSpPr>
        <p:grpSpPr>
          <a:xfrm>
            <a:off x="5801112" y="1829993"/>
            <a:ext cx="1881005" cy="1746341"/>
            <a:chOff x="5308746" y="2204989"/>
            <a:chExt cx="1881005" cy="1746341"/>
          </a:xfrm>
        </p:grpSpPr>
        <p:pic>
          <p:nvPicPr>
            <p:cNvPr descr="grafico13.png" id="609" name="Google Shape;609;p7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308746" y="3678096"/>
              <a:ext cx="1606115" cy="273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7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339579" y="2346061"/>
              <a:ext cx="295571" cy="3137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72"/>
            <p:cNvSpPr txBox="1"/>
            <p:nvPr/>
          </p:nvSpPr>
          <p:spPr>
            <a:xfrm>
              <a:off x="5635151" y="2299300"/>
              <a:ext cx="155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a" sz="1400" u="none" cap="none" strike="noStrike">
                  <a:solidFill>
                    <a:srgbClr val="000078"/>
                  </a:solidFill>
                  <a:latin typeface="Arial"/>
                  <a:ea typeface="Arial"/>
                  <a:cs typeface="Arial"/>
                  <a:sym typeface="Arial"/>
                </a:rPr>
                <a:t>MOTIVADOR</a:t>
              </a:r>
              <a:endPara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2" name="Google Shape;612;p72"/>
            <p:cNvPicPr preferRelativeResize="0"/>
            <p:nvPr/>
          </p:nvPicPr>
          <p:blipFill rotWithShape="1">
            <a:blip r:embed="rId15">
              <a:alphaModFix/>
            </a:blip>
            <a:srcRect b="2740" l="0" r="0" t="-2740"/>
            <a:stretch/>
          </p:blipFill>
          <p:spPr>
            <a:xfrm>
              <a:off x="5363513" y="2792577"/>
              <a:ext cx="247692" cy="28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Google Shape;613;p72"/>
            <p:cNvSpPr txBox="1"/>
            <p:nvPr/>
          </p:nvSpPr>
          <p:spPr>
            <a:xfrm>
              <a:off x="5627501" y="2707400"/>
              <a:ext cx="155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2561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a" sz="1400" u="none" cap="none" strike="noStrike">
                  <a:solidFill>
                    <a:srgbClr val="000078"/>
                  </a:solidFill>
                  <a:latin typeface="Arial"/>
                  <a:ea typeface="Arial"/>
                  <a:cs typeface="Arial"/>
                  <a:sym typeface="Arial"/>
                </a:rPr>
                <a:t>INFORMATIU</a:t>
              </a:r>
              <a:endPara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" name="Google Shape;614;p72"/>
            <p:cNvGrpSpPr/>
            <p:nvPr/>
          </p:nvGrpSpPr>
          <p:grpSpPr>
            <a:xfrm>
              <a:off x="5347297" y="3200368"/>
              <a:ext cx="295578" cy="282182"/>
              <a:chOff x="5838925" y="3336955"/>
              <a:chExt cx="438348" cy="418482"/>
            </a:xfrm>
          </p:grpSpPr>
          <p:pic>
            <p:nvPicPr>
              <p:cNvPr id="615" name="Google Shape;615;p7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5838925" y="3371762"/>
                <a:ext cx="438348" cy="383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6" name="Google Shape;616;p7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rot="-8100000">
                <a:off x="5866514" y="3364244"/>
                <a:ext cx="132180" cy="132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7" name="Google Shape;617;p72"/>
            <p:cNvSpPr txBox="1"/>
            <p:nvPr/>
          </p:nvSpPr>
          <p:spPr>
            <a:xfrm>
              <a:off x="5627498" y="3064600"/>
              <a:ext cx="14292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a" sz="1400" u="none" cap="none" strike="noStrike">
                  <a:solidFill>
                    <a:srgbClr val="000078"/>
                  </a:solidFill>
                  <a:latin typeface="Arial"/>
                  <a:ea typeface="Arial"/>
                  <a:cs typeface="Arial"/>
                  <a:sym typeface="Arial"/>
                </a:rPr>
                <a:t>ORIENTAT A </a:t>
              </a:r>
              <a:endPara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a" sz="1400" u="none" cap="none" strike="noStrike">
                  <a:solidFill>
                    <a:srgbClr val="000078"/>
                  </a:solidFill>
                  <a:latin typeface="Arial"/>
                  <a:ea typeface="Arial"/>
                  <a:cs typeface="Arial"/>
                  <a:sym typeface="Arial"/>
                </a:rPr>
                <a:t>LA MILLORA</a:t>
              </a:r>
              <a:endPara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8" name="Google Shape;618;p72"/>
            <p:cNvCxnSpPr/>
            <p:nvPr/>
          </p:nvCxnSpPr>
          <p:spPr>
            <a:xfrm>
              <a:off x="5308746" y="2204989"/>
              <a:ext cx="1606200" cy="0"/>
            </a:xfrm>
            <a:prstGeom prst="straightConnector1">
              <a:avLst/>
            </a:prstGeom>
            <a:noFill/>
            <a:ln cap="flat" cmpd="sng" w="19050">
              <a:solidFill>
                <a:srgbClr val="00007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19" name="Google Shape;619;p72"/>
          <p:cNvSpPr txBox="1"/>
          <p:nvPr/>
        </p:nvSpPr>
        <p:spPr>
          <a:xfrm>
            <a:off x="149382" y="4161000"/>
            <a:ext cx="1688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200">
                <a:solidFill>
                  <a:srgbClr val="12297F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Feedback</a:t>
            </a:r>
            <a:r>
              <a:rPr b="1" lang="ca" sz="1200">
                <a:solidFill>
                  <a:srgbClr val="12297F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formatiu: eina d'aprenentatge continu</a:t>
            </a:r>
            <a:endParaRPr b="1" sz="1200">
              <a:solidFill>
                <a:srgbClr val="12297F"/>
              </a:solidFill>
            </a:endParaRPr>
          </a:p>
        </p:txBody>
      </p:sp>
      <p:pic>
        <p:nvPicPr>
          <p:cNvPr id="620" name="Google Shape;620;p7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301471" y="4213613"/>
            <a:ext cx="608575" cy="6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475926" y="3338650"/>
            <a:ext cx="996591" cy="122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2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61384" y="2590475"/>
            <a:ext cx="1082700" cy="1553400"/>
          </a:xfrm>
          <a:prstGeom prst="rect">
            <a:avLst/>
          </a:prstGeom>
          <a:noFill/>
          <a:ln cap="flat" cmpd="sng" w="9525">
            <a:solidFill>
              <a:srgbClr val="C7C9C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3"/>
          <p:cNvSpPr txBox="1"/>
          <p:nvPr/>
        </p:nvSpPr>
        <p:spPr>
          <a:xfrm>
            <a:off x="487302" y="347980"/>
            <a:ext cx="30573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</a:pPr>
            <a:r>
              <a:rPr b="0" i="0" lang="ca" sz="1400" u="sng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UOC.universita</a:t>
            </a:r>
            <a:r>
              <a:rPr b="0" i="0" lang="ca" sz="14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0" i="0" sz="14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</a:pPr>
            <a:r>
              <a:rPr b="0" i="0" lang="ca" sz="1400" u="sng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@UOCuniversitat</a:t>
            </a:r>
            <a:endParaRPr b="0" i="0" sz="14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</a:pPr>
            <a:r>
              <a:rPr b="0" i="0" lang="ca" sz="1400" u="sng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@uocuniversitat</a:t>
            </a:r>
            <a:endParaRPr b="0" i="0" sz="14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</a:pPr>
            <a:r>
              <a:rPr b="0" i="0" lang="ca" sz="140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28" name="Google Shape;628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545" y="388620"/>
            <a:ext cx="114300" cy="1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022" y="622300"/>
            <a:ext cx="152399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6545" y="828040"/>
            <a:ext cx="127000" cy="12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73"/>
          <p:cNvCxnSpPr/>
          <p:nvPr/>
        </p:nvCxnSpPr>
        <p:spPr>
          <a:xfrm>
            <a:off x="279542" y="316982"/>
            <a:ext cx="15234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2" name="Google Shape;632;p73"/>
          <p:cNvCxnSpPr/>
          <p:nvPr/>
        </p:nvCxnSpPr>
        <p:spPr>
          <a:xfrm>
            <a:off x="279542" y="2128363"/>
            <a:ext cx="15234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3" name="Google Shape;633;p73"/>
          <p:cNvCxnSpPr/>
          <p:nvPr/>
        </p:nvCxnSpPr>
        <p:spPr>
          <a:xfrm>
            <a:off x="279542" y="4390960"/>
            <a:ext cx="15234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4" name="Google Shape;634;p73"/>
          <p:cNvCxnSpPr/>
          <p:nvPr/>
        </p:nvCxnSpPr>
        <p:spPr>
          <a:xfrm>
            <a:off x="279542" y="4902620"/>
            <a:ext cx="15234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5" name="Google Shape;635;p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4618" y="4429971"/>
            <a:ext cx="1180743" cy="292966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3"/>
          <p:cNvSpPr txBox="1"/>
          <p:nvPr/>
        </p:nvSpPr>
        <p:spPr>
          <a:xfrm>
            <a:off x="304422" y="2149862"/>
            <a:ext cx="1498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</a:pPr>
            <a:r>
              <a:rPr b="0" i="0" lang="ca" sz="1400" u="sng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uoc.edu</a:t>
            </a:r>
            <a:endParaRPr b="0" i="0" sz="140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/>
          <p:nvPr/>
        </p:nvSpPr>
        <p:spPr>
          <a:xfrm>
            <a:off x="10475" y="-10475"/>
            <a:ext cx="9144000" cy="51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 si et diguéssim que fa 25 anys que vam guanyar la partida al temps? El 1995, Internet és una paraula estranya i només el 0,4 % de la població hi està connectada.  &#10;Un enginyer brillant anomenat Gabriel Ferraté rep l'encàrrec de crear una universitat a distància i neix la UOC, la primera universitat 100 % en línia del món. &#10;25 anys més tard, el mètode UOC ha demostrat que és possible superar els límits de l'espai i el temps. El nostre Campus Virtual no tanca mai. Aquí s'aprèn superant reptes amb el suport continu de 4.700 docents.&#10;&#10;http://25.uoc.edu/&#10;#25anysUOC&#10;&#10;Més informació :&#10;▶ Estudiar Online a la UOC&#10;https://estudis.uoc.edu/ca/estudiar-online&#10;▶ Oferta Formativa (Graus, màsters universitaris, postgraus, seminaris i assignatures lliures):&#10;https://estudis.uoc.edu/ca/estudis&#10;✉️  Més informació sobre l’oferta formativa:&#10;https://estudis.uoc.edu/ca/contacte" id="273" name="Google Shape;273;p57" title="La universitat que va guanyar la partida al temps I UOC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/>
          <p:nvPr>
            <p:ph idx="4294967295" type="body"/>
          </p:nvPr>
        </p:nvSpPr>
        <p:spPr>
          <a:xfrm>
            <a:off x="2178925" y="326725"/>
            <a:ext cx="67437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El model</a:t>
            </a:r>
            <a:r>
              <a:rPr b="1" lang="ca" sz="6000">
                <a:solidFill>
                  <a:schemeClr val="lt1"/>
                </a:solidFill>
              </a:rPr>
              <a:t> </a:t>
            </a:r>
            <a:endParaRPr b="1" sz="6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8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educatiu </a:t>
            </a:r>
            <a:endParaRPr b="1" sz="6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8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de la UOC</a:t>
            </a:r>
            <a:endParaRPr b="1" sz="6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9"/>
          <p:cNvSpPr txBox="1"/>
          <p:nvPr>
            <p:ph idx="4294967295" type="body"/>
          </p:nvPr>
        </p:nvSpPr>
        <p:spPr>
          <a:xfrm>
            <a:off x="5613400" y="339127"/>
            <a:ext cx="33003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L’activitat de l’estudiant com a element central.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59"/>
          <p:cNvSpPr txBox="1"/>
          <p:nvPr>
            <p:ph idx="4294967295" type="body"/>
          </p:nvPr>
        </p:nvSpPr>
        <p:spPr>
          <a:xfrm>
            <a:off x="2188925" y="2132900"/>
            <a:ext cx="34581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1500">
                <a:solidFill>
                  <a:srgbClr val="010078"/>
                </a:solidFill>
              </a:rPr>
              <a:t>A la UOC l’estudiant aprèn de manera activa …</a:t>
            </a:r>
            <a:endParaRPr sz="1500">
              <a:solidFill>
                <a:srgbClr val="010078"/>
              </a:solidFill>
            </a:endParaRPr>
          </a:p>
          <a:p>
            <a:pPr indent="-29210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12297F"/>
              </a:buClr>
              <a:buSzPts val="1000"/>
              <a:buChar char="●"/>
            </a:pPr>
            <a:r>
              <a:rPr lang="ca" sz="1500">
                <a:solidFill>
                  <a:srgbClr val="010078"/>
                </a:solidFill>
              </a:rPr>
              <a:t>realitzant activitats d’aprenentatge amb el suport d’eines i recursos durant tot el semestre; </a:t>
            </a:r>
            <a:endParaRPr sz="1500">
              <a:solidFill>
                <a:srgbClr val="010078"/>
              </a:solidFill>
            </a:endParaRPr>
          </a:p>
          <a:p>
            <a:pPr indent="-29210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12297F"/>
              </a:buClr>
              <a:buSzPts val="1000"/>
              <a:buChar char="●"/>
            </a:pPr>
            <a:r>
              <a:rPr lang="ca" sz="1500">
                <a:solidFill>
                  <a:srgbClr val="010078"/>
                </a:solidFill>
              </a:rPr>
              <a:t>en col·laboració amb els seus companys; </a:t>
            </a:r>
            <a:endParaRPr sz="1500">
              <a:solidFill>
                <a:srgbClr val="010078"/>
              </a:solidFill>
            </a:endParaRPr>
          </a:p>
          <a:p>
            <a:pPr indent="-29210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12297F"/>
              </a:buClr>
              <a:buSzPts val="1000"/>
              <a:buChar char="●"/>
            </a:pPr>
            <a:r>
              <a:rPr lang="ca" sz="1500">
                <a:solidFill>
                  <a:srgbClr val="010078"/>
                </a:solidFill>
              </a:rPr>
              <a:t>acompanyat constantment per l’equip docent; </a:t>
            </a:r>
            <a:endParaRPr sz="1500">
              <a:solidFill>
                <a:srgbClr val="010078"/>
              </a:solidFill>
            </a:endParaRPr>
          </a:p>
          <a:p>
            <a:pPr indent="-292100" lvl="0" marL="4572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12297F"/>
              </a:buClr>
              <a:buSzPts val="1000"/>
              <a:buChar char="●"/>
            </a:pPr>
            <a:r>
              <a:rPr lang="ca" sz="1500">
                <a:solidFill>
                  <a:srgbClr val="010078"/>
                </a:solidFill>
              </a:rPr>
              <a:t>essent avaluat </a:t>
            </a:r>
            <a:r>
              <a:rPr lang="ca" sz="1500">
                <a:solidFill>
                  <a:srgbClr val="000078"/>
                </a:solidFill>
              </a:rPr>
              <a:t>per competències.</a:t>
            </a:r>
            <a:endParaRPr sz="1500"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10078"/>
              </a:solidFill>
            </a:endParaRPr>
          </a:p>
        </p:txBody>
      </p:sp>
      <p:sp>
        <p:nvSpPr>
          <p:cNvPr id="285" name="Google Shape;285;p59"/>
          <p:cNvSpPr txBox="1"/>
          <p:nvPr>
            <p:ph idx="4294967295" type="body"/>
          </p:nvPr>
        </p:nvSpPr>
        <p:spPr>
          <a:xfrm>
            <a:off x="2162825" y="383049"/>
            <a:ext cx="32943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model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educatiu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 la UOC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  <p:cxnSp>
        <p:nvCxnSpPr>
          <p:cNvPr id="286" name="Google Shape;286;p59"/>
          <p:cNvCxnSpPr/>
          <p:nvPr/>
        </p:nvCxnSpPr>
        <p:spPr>
          <a:xfrm>
            <a:off x="2184025" y="2056700"/>
            <a:ext cx="3266700" cy="0"/>
          </a:xfrm>
          <a:prstGeom prst="straightConnector1">
            <a:avLst/>
          </a:prstGeom>
          <a:noFill/>
          <a:ln cap="flat" cmpd="sng" w="9525">
            <a:solidFill>
              <a:srgbClr val="0100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59"/>
          <p:cNvSpPr txBox="1"/>
          <p:nvPr/>
        </p:nvSpPr>
        <p:spPr>
          <a:xfrm>
            <a:off x="156103" y="4341750"/>
            <a:ext cx="15540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00007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 s'estudia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00007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la UOC?</a:t>
            </a:r>
            <a:endParaRPr b="1" i="0" sz="12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 UOC és una universitat en línia, on no depens ni d'horaris ni d'espais, pots estudiar quan vulguis i des d'on vulguis. Com s'estudia a la UOC? Des del primer dia, comptes amb un calendari amb les dates de lliurament de cada assignatura per poder organitzar-te. Tria les teves assignatures depenent de la disponibilitat que tinguis, sempre amb l'assessorament d'un tutor.  Comptaràs amb diferents recursos disponibles per a cada assignatura. També amb respostes personalitzades de la professora depenent de l'activitat. Gràcies als treballs en equip pots aprendre amb els companys, compartint diferents punts de vista.  🎓 Més informació sobre màsters universitaris en línia: https://estudis.uoc.edu/ca/masters-universitaris  La UOC és la Universitat en línia que té la voluntat de cobrir les necessitats educatives de les persones que volen formar-se al llarg de la vida, aprofitant al màxim el potencial de la xarxa per aprendre en un entorn flexible.  Estudiar online a la UOC et permet formar-te de manera flexible ia distància, on i quan vulguis. Amb acompanyament personalitzat, diversitat de formes d'aprenentatge perquè puguis aprendre practicant i de forma contínua.  Descobreix tota l'oferta formativa de la UOC: graus, màsters oficials, postgraus, seminaris i assignatures per cursar lliurement.   Més informació : ▶ Estudiar Online a la UOC https://estudis.uoc.edu/ca/estudiar-online  ▶ Oferta Formativa (Graus, màsters universitaris, postgraus, seminaris i assignatures lliures): https://estudis.uoc.edu/ca/estudis  ✉️  Més informació sobre l’oferta formativa: https://estudis.uoc.edu/ca/contacte" id="288" name="Google Shape;288;p5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450" y="3370239"/>
            <a:ext cx="1461550" cy="9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1775" y="1376737"/>
            <a:ext cx="3266700" cy="316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 txBox="1"/>
          <p:nvPr>
            <p:ph idx="4294967295" type="body"/>
          </p:nvPr>
        </p:nvSpPr>
        <p:spPr>
          <a:xfrm>
            <a:off x="2169875" y="2402100"/>
            <a:ext cx="37815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500">
                <a:solidFill>
                  <a:srgbClr val="12297F"/>
                </a:solidFill>
              </a:rPr>
              <a:t>IN3, eHealth Center i professorat </a:t>
            </a:r>
            <a:endParaRPr b="1" sz="1500">
              <a:solidFill>
                <a:srgbClr val="12297F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500">
                <a:solidFill>
                  <a:srgbClr val="12297F"/>
                </a:solidFill>
              </a:rPr>
              <a:t>de la UOC</a:t>
            </a:r>
            <a:r>
              <a:rPr lang="ca" sz="1500">
                <a:solidFill>
                  <a:srgbClr val="010078"/>
                </a:solidFill>
              </a:rPr>
              <a:t> </a:t>
            </a:r>
            <a:r>
              <a:rPr lang="ca" sz="1500">
                <a:solidFill>
                  <a:srgbClr val="010078"/>
                </a:solidFill>
              </a:rPr>
              <a:t>que centra la seva recerca </a:t>
            </a:r>
            <a:endParaRPr sz="15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010078"/>
                </a:solidFill>
              </a:rPr>
              <a:t>en l'àmbit de l'e-learning. </a:t>
            </a:r>
            <a:endParaRPr sz="15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1500">
                <a:solidFill>
                  <a:srgbClr val="010078"/>
                </a:solidFill>
              </a:rPr>
              <a:t>L’</a:t>
            </a:r>
            <a:r>
              <a:rPr b="1" lang="ca" sz="1500" u="sng">
                <a:solidFill>
                  <a:srgbClr val="12297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eLearning Innovation Center</a:t>
            </a:r>
            <a:r>
              <a:rPr lang="ca" sz="1500">
                <a:solidFill>
                  <a:srgbClr val="010078"/>
                </a:solidFill>
              </a:rPr>
              <a:t> </a:t>
            </a:r>
            <a:endParaRPr sz="15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1500">
                <a:solidFill>
                  <a:srgbClr val="010078"/>
                </a:solidFill>
              </a:rPr>
              <a:t>vetlla per l'evolució i l’actualització del </a:t>
            </a:r>
            <a:endParaRPr sz="15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1500">
                <a:solidFill>
                  <a:srgbClr val="010078"/>
                </a:solidFill>
              </a:rPr>
              <a:t>model educatiu, tenint en compte les tendències metodològiques i tecnològiques, i facilitant-ne la seva implementació.</a:t>
            </a:r>
            <a:endParaRPr sz="1500">
              <a:solidFill>
                <a:srgbClr val="010078"/>
              </a:solidFill>
            </a:endParaRPr>
          </a:p>
        </p:txBody>
      </p:sp>
      <p:sp>
        <p:nvSpPr>
          <p:cNvPr id="295" name="Google Shape;295;p60"/>
          <p:cNvSpPr txBox="1"/>
          <p:nvPr>
            <p:ph idx="4294967295" type="body"/>
          </p:nvPr>
        </p:nvSpPr>
        <p:spPr>
          <a:xfrm>
            <a:off x="5613400" y="328389"/>
            <a:ext cx="33003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El model educatiu es nodreix de la recerca i la innovació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en e-learning.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6" name="Google Shape;29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775" y="1376707"/>
            <a:ext cx="3266700" cy="3160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60"/>
          <p:cNvCxnSpPr/>
          <p:nvPr/>
        </p:nvCxnSpPr>
        <p:spPr>
          <a:xfrm>
            <a:off x="2184025" y="2342450"/>
            <a:ext cx="3266700" cy="0"/>
          </a:xfrm>
          <a:prstGeom prst="straightConnector1">
            <a:avLst/>
          </a:prstGeom>
          <a:noFill/>
          <a:ln cap="flat" cmpd="sng" w="9525">
            <a:solidFill>
              <a:srgbClr val="0100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60"/>
          <p:cNvSpPr txBox="1"/>
          <p:nvPr>
            <p:ph idx="4294967295" type="body"/>
          </p:nvPr>
        </p:nvSpPr>
        <p:spPr>
          <a:xfrm>
            <a:off x="2162836" y="383047"/>
            <a:ext cx="32943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model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educatiu</a:t>
            </a:r>
            <a:endParaRPr b="1" sz="3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de la UOC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0666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b="1" sz="3000">
              <a:solidFill>
                <a:srgbClr val="01007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1"/>
          <p:cNvSpPr txBox="1"/>
          <p:nvPr>
            <p:ph idx="4294967295" type="body"/>
          </p:nvPr>
        </p:nvSpPr>
        <p:spPr>
          <a:xfrm>
            <a:off x="2178925" y="326725"/>
            <a:ext cx="67437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23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ca" sz="6000">
                <a:solidFill>
                  <a:schemeClr val="lt1"/>
                </a:solidFill>
              </a:rPr>
              <a:t>El procés d’aprenentatge</a:t>
            </a:r>
            <a:endParaRPr b="1" sz="6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2"/>
          <p:cNvPicPr preferRelativeResize="0"/>
          <p:nvPr/>
        </p:nvPicPr>
        <p:blipFill rotWithShape="1">
          <a:blip r:embed="rId4">
            <a:alphaModFix/>
          </a:blip>
          <a:srcRect b="22624" l="0" r="0" t="0"/>
          <a:stretch/>
        </p:blipFill>
        <p:spPr>
          <a:xfrm>
            <a:off x="2200807" y="1501213"/>
            <a:ext cx="2219805" cy="3207675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09" name="Google Shape;309;p62"/>
          <p:cNvCxnSpPr>
            <a:stCxn id="310" idx="1"/>
          </p:cNvCxnSpPr>
          <p:nvPr/>
        </p:nvCxnSpPr>
        <p:spPr>
          <a:xfrm flipH="1">
            <a:off x="4087513" y="2592000"/>
            <a:ext cx="1597500" cy="5001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11" name="Google Shape;311;p62"/>
          <p:cNvCxnSpPr>
            <a:stCxn id="312" idx="3"/>
          </p:cNvCxnSpPr>
          <p:nvPr/>
        </p:nvCxnSpPr>
        <p:spPr>
          <a:xfrm>
            <a:off x="1739100" y="1616870"/>
            <a:ext cx="1316100" cy="6252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13" name="Google Shape;313;p62"/>
          <p:cNvSpPr txBox="1"/>
          <p:nvPr>
            <p:ph idx="4294967295" type="body"/>
          </p:nvPr>
        </p:nvSpPr>
        <p:spPr>
          <a:xfrm>
            <a:off x="2162836" y="383043"/>
            <a:ext cx="32943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procés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d’aprenentatge</a:t>
            </a:r>
            <a:endParaRPr b="1" sz="3000">
              <a:solidFill>
                <a:srgbClr val="010078"/>
              </a:solidFill>
            </a:endParaRPr>
          </a:p>
        </p:txBody>
      </p:sp>
      <p:pic>
        <p:nvPicPr>
          <p:cNvPr id="314" name="Google Shape;31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5025" y="3715483"/>
            <a:ext cx="946200" cy="95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888" y="1147925"/>
            <a:ext cx="946200" cy="94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62"/>
          <p:cNvCxnSpPr>
            <a:stCxn id="314" idx="1"/>
          </p:cNvCxnSpPr>
          <p:nvPr/>
        </p:nvCxnSpPr>
        <p:spPr>
          <a:xfrm rot="10800000">
            <a:off x="3654325" y="3692357"/>
            <a:ext cx="2030700" cy="4989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17" name="Google Shape;317;p62"/>
          <p:cNvCxnSpPr/>
          <p:nvPr/>
        </p:nvCxnSpPr>
        <p:spPr>
          <a:xfrm flipH="1" rot="10800000">
            <a:off x="1047750" y="3829200"/>
            <a:ext cx="1254300" cy="2475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18" name="Google Shape;318;p62"/>
          <p:cNvCxnSpPr>
            <a:stCxn id="319" idx="1"/>
          </p:cNvCxnSpPr>
          <p:nvPr/>
        </p:nvCxnSpPr>
        <p:spPr>
          <a:xfrm flipH="1">
            <a:off x="3494950" y="3370628"/>
            <a:ext cx="3292500" cy="27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20" name="Google Shape;320;p62"/>
          <p:cNvSpPr txBox="1"/>
          <p:nvPr>
            <p:ph idx="4294967295" type="body"/>
          </p:nvPr>
        </p:nvSpPr>
        <p:spPr>
          <a:xfrm>
            <a:off x="5613400" y="392817"/>
            <a:ext cx="32943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L’aula virtual </a:t>
            </a: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és l’entorn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on s’articula el procés d'aprenentatge i on es dinamitza la docència de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cada una de les assignatures.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9" name="Google Shape;31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7450" y="2897528"/>
            <a:ext cx="946200" cy="9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5013" y="2118900"/>
            <a:ext cx="946200" cy="9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2900" y="3456632"/>
            <a:ext cx="907800" cy="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900" y="1143770"/>
            <a:ext cx="946200" cy="94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62"/>
          <p:cNvCxnSpPr>
            <a:stCxn id="310" idx="1"/>
          </p:cNvCxnSpPr>
          <p:nvPr/>
        </p:nvCxnSpPr>
        <p:spPr>
          <a:xfrm rot="10800000">
            <a:off x="3646813" y="2545200"/>
            <a:ext cx="2038200" cy="468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3"/>
          <p:cNvSpPr/>
          <p:nvPr/>
        </p:nvSpPr>
        <p:spPr>
          <a:xfrm>
            <a:off x="2194742" y="1322675"/>
            <a:ext cx="4650600" cy="3497100"/>
          </a:xfrm>
          <a:prstGeom prst="rect">
            <a:avLst/>
          </a:prstGeom>
          <a:noFill/>
          <a:ln cap="flat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8" name="Google Shape;328;p63"/>
          <p:cNvCxnSpPr/>
          <p:nvPr/>
        </p:nvCxnSpPr>
        <p:spPr>
          <a:xfrm flipH="1" rot="10800000">
            <a:off x="930312" y="2351675"/>
            <a:ext cx="251100" cy="2208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63"/>
          <p:cNvCxnSpPr/>
          <p:nvPr/>
        </p:nvCxnSpPr>
        <p:spPr>
          <a:xfrm flipH="1" rot="10800000">
            <a:off x="722908" y="2195893"/>
            <a:ext cx="276300" cy="1911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63"/>
          <p:cNvCxnSpPr/>
          <p:nvPr/>
        </p:nvCxnSpPr>
        <p:spPr>
          <a:xfrm>
            <a:off x="664858" y="1984367"/>
            <a:ext cx="245100" cy="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63"/>
          <p:cNvCxnSpPr/>
          <p:nvPr/>
        </p:nvCxnSpPr>
        <p:spPr>
          <a:xfrm rot="10800000">
            <a:off x="701344" y="1577947"/>
            <a:ext cx="222900" cy="1209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63"/>
          <p:cNvSpPr txBox="1"/>
          <p:nvPr>
            <p:ph idx="4294967295" type="body"/>
          </p:nvPr>
        </p:nvSpPr>
        <p:spPr>
          <a:xfrm>
            <a:off x="5613400" y="296175"/>
            <a:ext cx="33003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3" name="Google Shape;333;p63"/>
          <p:cNvSpPr txBox="1"/>
          <p:nvPr>
            <p:ph idx="4294967295" type="body"/>
          </p:nvPr>
        </p:nvSpPr>
        <p:spPr>
          <a:xfrm>
            <a:off x="5613400" y="339127"/>
            <a:ext cx="3300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Aprenentatge orientat a l’assoliment d’un repte.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4" name="Google Shape;33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692" y="2874827"/>
            <a:ext cx="894300" cy="8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3"/>
          <p:cNvSpPr txBox="1"/>
          <p:nvPr>
            <p:ph idx="4294967295" type="body"/>
          </p:nvPr>
        </p:nvSpPr>
        <p:spPr>
          <a:xfrm>
            <a:off x="2162823" y="383050"/>
            <a:ext cx="39531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procés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d’aprenentatge</a:t>
            </a:r>
            <a:endParaRPr b="1" sz="3000">
              <a:solidFill>
                <a:srgbClr val="010078"/>
              </a:solidFill>
            </a:endParaRPr>
          </a:p>
        </p:txBody>
      </p:sp>
      <p:pic>
        <p:nvPicPr>
          <p:cNvPr id="336" name="Google Shape;33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83354" y="2251115"/>
            <a:ext cx="309501" cy="30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66430" y="1431978"/>
            <a:ext cx="309493" cy="27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25775" y="1857447"/>
            <a:ext cx="309500" cy="27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0537" y="2598525"/>
            <a:ext cx="276299" cy="27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3"/>
          <p:cNvPicPr preferRelativeResize="0"/>
          <p:nvPr/>
        </p:nvPicPr>
        <p:blipFill rotWithShape="1">
          <a:blip r:embed="rId9">
            <a:alphaModFix/>
          </a:blip>
          <a:srcRect b="3688" l="0" r="0" t="0"/>
          <a:stretch/>
        </p:blipFill>
        <p:spPr>
          <a:xfrm>
            <a:off x="2334571" y="1370555"/>
            <a:ext cx="3846800" cy="34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6913" y="3643813"/>
            <a:ext cx="946175" cy="94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63"/>
          <p:cNvCxnSpPr/>
          <p:nvPr/>
        </p:nvCxnSpPr>
        <p:spPr>
          <a:xfrm rot="10800000">
            <a:off x="6061993" y="3345450"/>
            <a:ext cx="1469700" cy="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43" name="Google Shape;343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04250" y="1370550"/>
            <a:ext cx="620775" cy="284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63"/>
          <p:cNvCxnSpPr/>
          <p:nvPr/>
        </p:nvCxnSpPr>
        <p:spPr>
          <a:xfrm>
            <a:off x="1519275" y="2081700"/>
            <a:ext cx="739200" cy="426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45" name="Google Shape;345;p63"/>
          <p:cNvCxnSpPr/>
          <p:nvPr/>
        </p:nvCxnSpPr>
        <p:spPr>
          <a:xfrm>
            <a:off x="1488975" y="1982950"/>
            <a:ext cx="769500" cy="273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46" name="Google Shape;346;p63"/>
          <p:cNvCxnSpPr/>
          <p:nvPr/>
        </p:nvCxnSpPr>
        <p:spPr>
          <a:xfrm>
            <a:off x="1359675" y="1898788"/>
            <a:ext cx="898800" cy="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47" name="Google Shape;347;p63"/>
          <p:cNvCxnSpPr/>
          <p:nvPr/>
        </p:nvCxnSpPr>
        <p:spPr>
          <a:xfrm flipH="1" rot="10800000">
            <a:off x="1503975" y="1679500"/>
            <a:ext cx="754500" cy="1515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48" name="Google Shape;348;p6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0299" y="1499008"/>
            <a:ext cx="946175" cy="9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08625" y="4256125"/>
            <a:ext cx="3102924" cy="22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63"/>
          <p:cNvCxnSpPr>
            <a:stCxn id="341" idx="3"/>
          </p:cNvCxnSpPr>
          <p:nvPr/>
        </p:nvCxnSpPr>
        <p:spPr>
          <a:xfrm>
            <a:off x="1823088" y="4116900"/>
            <a:ext cx="1215900" cy="2595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51" name="Google Shape;351;p63"/>
          <p:cNvPicPr preferRelativeResize="0"/>
          <p:nvPr/>
        </p:nvPicPr>
        <p:blipFill rotWithShape="1">
          <a:blip r:embed="rId14">
            <a:alphaModFix/>
          </a:blip>
          <a:srcRect b="0" l="0" r="0" t="1874"/>
          <a:stretch/>
        </p:blipFill>
        <p:spPr>
          <a:xfrm>
            <a:off x="3006425" y="1365655"/>
            <a:ext cx="3115777" cy="10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4"/>
          <p:cNvPicPr preferRelativeResize="0"/>
          <p:nvPr/>
        </p:nvPicPr>
        <p:blipFill rotWithShape="1">
          <a:blip r:embed="rId4">
            <a:alphaModFix/>
          </a:blip>
          <a:srcRect b="15425" l="0" r="0" t="0"/>
          <a:stretch/>
        </p:blipFill>
        <p:spPr>
          <a:xfrm>
            <a:off x="1942300" y="1518906"/>
            <a:ext cx="5259400" cy="332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4"/>
          <p:cNvCxnSpPr/>
          <p:nvPr/>
        </p:nvCxnSpPr>
        <p:spPr>
          <a:xfrm>
            <a:off x="6933575" y="4419214"/>
            <a:ext cx="897600" cy="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oval"/>
            <a:tailEnd len="med" w="med" type="none"/>
          </a:ln>
        </p:spPr>
      </p:cxnSp>
      <p:sp>
        <p:nvSpPr>
          <p:cNvPr id="358" name="Google Shape;358;p64"/>
          <p:cNvSpPr txBox="1"/>
          <p:nvPr>
            <p:ph idx="4294967295" type="body"/>
          </p:nvPr>
        </p:nvSpPr>
        <p:spPr>
          <a:xfrm>
            <a:off x="5613400" y="393776"/>
            <a:ext cx="33003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Els recursos d’aprenentatge digitals són actuals 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i s’adapten a </a:t>
            </a: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l’estudiant</a:t>
            </a:r>
            <a:r>
              <a:rPr lang="ca" sz="1900">
                <a:solidFill>
                  <a:srgbClr val="010078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t/>
            </a:r>
            <a:endParaRPr sz="1900">
              <a:solidFill>
                <a:srgbClr val="01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9" name="Google Shape;359;p64"/>
          <p:cNvCxnSpPr/>
          <p:nvPr/>
        </p:nvCxnSpPr>
        <p:spPr>
          <a:xfrm>
            <a:off x="1143000" y="2392507"/>
            <a:ext cx="946200" cy="4026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60" name="Google Shape;360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660" y="1429983"/>
            <a:ext cx="385200" cy="4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990" y="1539711"/>
            <a:ext cx="456400" cy="4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5105" y="1976047"/>
            <a:ext cx="344300" cy="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049" y="2459343"/>
            <a:ext cx="427896" cy="36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64"/>
          <p:cNvCxnSpPr/>
          <p:nvPr/>
        </p:nvCxnSpPr>
        <p:spPr>
          <a:xfrm flipH="1">
            <a:off x="6893700" y="3138050"/>
            <a:ext cx="1221600" cy="8505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65" name="Google Shape;365;p64"/>
          <p:cNvCxnSpPr/>
          <p:nvPr/>
        </p:nvCxnSpPr>
        <p:spPr>
          <a:xfrm flipH="1">
            <a:off x="6018625" y="3127675"/>
            <a:ext cx="2065500" cy="86040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66" name="Google Shape;366;p64"/>
          <p:cNvCxnSpPr/>
          <p:nvPr/>
        </p:nvCxnSpPr>
        <p:spPr>
          <a:xfrm rot="10800000">
            <a:off x="6933586" y="1880708"/>
            <a:ext cx="1197300" cy="0"/>
          </a:xfrm>
          <a:prstGeom prst="straightConnector1">
            <a:avLst/>
          </a:prstGeom>
          <a:noFill/>
          <a:ln cap="flat" cmpd="sng" w="19050">
            <a:solidFill>
              <a:srgbClr val="21D9FA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67" name="Google Shape;367;p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28662" y="3797302"/>
            <a:ext cx="946175" cy="9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28662" y="1539707"/>
            <a:ext cx="946175" cy="94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64"/>
          <p:cNvCxnSpPr/>
          <p:nvPr/>
        </p:nvCxnSpPr>
        <p:spPr>
          <a:xfrm>
            <a:off x="1150263" y="1779455"/>
            <a:ext cx="0" cy="2709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64"/>
          <p:cNvCxnSpPr/>
          <p:nvPr/>
        </p:nvCxnSpPr>
        <p:spPr>
          <a:xfrm>
            <a:off x="786536" y="1873702"/>
            <a:ext cx="170400" cy="1548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64"/>
          <p:cNvCxnSpPr/>
          <p:nvPr/>
        </p:nvCxnSpPr>
        <p:spPr>
          <a:xfrm>
            <a:off x="581418" y="2203382"/>
            <a:ext cx="245100" cy="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64"/>
          <p:cNvCxnSpPr/>
          <p:nvPr/>
        </p:nvCxnSpPr>
        <p:spPr>
          <a:xfrm flipH="1">
            <a:off x="619350" y="2522345"/>
            <a:ext cx="222900" cy="120900"/>
          </a:xfrm>
          <a:prstGeom prst="straightConnector1">
            <a:avLst/>
          </a:prstGeom>
          <a:noFill/>
          <a:ln cap="flat" cmpd="sng" w="19050">
            <a:solidFill>
              <a:srgbClr val="1229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3" name="Google Shape;373;p6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7165" y="1896760"/>
            <a:ext cx="946175" cy="9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4"/>
          <p:cNvSpPr txBox="1"/>
          <p:nvPr>
            <p:ph idx="4294967295" type="body"/>
          </p:nvPr>
        </p:nvSpPr>
        <p:spPr>
          <a:xfrm>
            <a:off x="2162836" y="383043"/>
            <a:ext cx="32943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El procés </a:t>
            </a:r>
            <a:endParaRPr b="1" sz="3000">
              <a:solidFill>
                <a:srgbClr val="010078"/>
              </a:solidFill>
            </a:endParaRPr>
          </a:p>
          <a:p>
            <a:pPr indent="0" lvl="0" marL="0" marR="0" rtl="0" algn="l">
              <a:lnSpc>
                <a:spcPct val="71000"/>
              </a:lnSpc>
              <a:spcBef>
                <a:spcPts val="600"/>
              </a:spcBef>
              <a:spcAft>
                <a:spcPts val="0"/>
              </a:spcAft>
              <a:buClr>
                <a:srgbClr val="010078"/>
              </a:buClr>
              <a:buSzPts val="1400"/>
              <a:buFont typeface="Arial"/>
              <a:buNone/>
            </a:pPr>
            <a:r>
              <a:rPr b="1" lang="ca" sz="3000">
                <a:solidFill>
                  <a:srgbClr val="010078"/>
                </a:solidFill>
              </a:rPr>
              <a:t>d’aprenentatge</a:t>
            </a:r>
            <a:endParaRPr b="1" sz="3000">
              <a:solidFill>
                <a:srgbClr val="010078"/>
              </a:solidFill>
            </a:endParaRPr>
          </a:p>
        </p:txBody>
      </p:sp>
      <p:pic>
        <p:nvPicPr>
          <p:cNvPr id="375" name="Google Shape;375;p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8662" y="2668504"/>
            <a:ext cx="946175" cy="9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4"/>
          <p:cNvSpPr txBox="1"/>
          <p:nvPr/>
        </p:nvSpPr>
        <p:spPr>
          <a:xfrm>
            <a:off x="146761" y="4185886"/>
            <a:ext cx="18318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Els </a:t>
            </a: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recursos</a:t>
            </a:r>
            <a:r>
              <a:rPr b="1" lang="ca" sz="1200">
                <a:solidFill>
                  <a:srgbClr val="000078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d'aprenentatge digitals s'adapten a tu</a:t>
            </a:r>
            <a:endParaRPr b="1" sz="1200">
              <a:solidFill>
                <a:srgbClr val="000078"/>
              </a:solidFill>
            </a:endParaRPr>
          </a:p>
        </p:txBody>
      </p:sp>
      <p:pic>
        <p:nvPicPr>
          <p:cNvPr descr="Descobreix com s'adapten els recursos d'aprenentatge digitals a les teves necessitats, en cada moment i on sigui que siguis.&#10;&#10;Més informació :&#10;▶ Estudiar Online a la UOC&#10;https://estudis.uoc.edu/ca/estudiar-online&#10;▶ Oferta Formativa (Graus, màsters universitaris, postgraus, seminaris i assignatures lliures):&#10;https://estudis.uoc.edu/ca/estudis&#10;✉️  Més informació sobre l’oferta formativa:&#10;https://estudis.uoc.edu/ca/contacte" id="377" name="Google Shape;377;p64" title="Els recursos d'aprenentatge digitals s'adapten a tu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7796" y="3215950"/>
            <a:ext cx="1273897" cy="9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OC">
  <a:themeElements>
    <a:clrScheme name="UOC 1">
      <a:dk1>
        <a:srgbClr val="000078"/>
      </a:dk1>
      <a:lt1>
        <a:srgbClr val="FFFFFF"/>
      </a:lt1>
      <a:dk2>
        <a:srgbClr val="000078"/>
      </a:dk2>
      <a:lt2>
        <a:srgbClr val="FFFFFF"/>
      </a:lt2>
      <a:accent1>
        <a:srgbClr val="73EDFF"/>
      </a:accent1>
      <a:accent2>
        <a:srgbClr val="BD9EFF"/>
      </a:accent2>
      <a:accent3>
        <a:srgbClr val="FF87FF"/>
      </a:accent3>
      <a:accent4>
        <a:srgbClr val="FF7D87"/>
      </a:accent4>
      <a:accent5>
        <a:srgbClr val="FFE000"/>
      </a:accent5>
      <a:accent6>
        <a:srgbClr val="38FF90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